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59" r:id="rId3"/>
    <p:sldId id="270" r:id="rId4"/>
    <p:sldId id="258" r:id="rId5"/>
    <p:sldId id="260" r:id="rId6"/>
    <p:sldId id="262" r:id="rId7"/>
    <p:sldId id="263" r:id="rId8"/>
    <p:sldId id="269" r:id="rId9"/>
    <p:sldId id="271" r:id="rId10"/>
    <p:sldId id="272" r:id="rId11"/>
    <p:sldId id="268" r:id="rId12"/>
  </p:sldIdLst>
  <p:sldSz cx="12192000" cy="6856413"/>
  <p:notesSz cx="12192000" cy="8591550"/>
  <p:defaultTextStyle>
    <a:defPPr>
      <a:defRPr kern="0"/>
    </a:def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725" y="53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914400" y="2125980"/>
            <a:ext cx="10363200" cy="14401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700" b="1" i="0">
                <a:solidFill>
                  <a:srgbClr val="1F2937"/>
                </a:solidFill>
                <a:latin typeface="DejaVu Sans"/>
                <a:cs typeface="DejaVu Sans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828800" y="3840480"/>
            <a:ext cx="85344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900" b="0" i="0">
                <a:solidFill>
                  <a:schemeClr val="bg1"/>
                </a:solidFill>
                <a:latin typeface="DejaVu Sans"/>
                <a:cs typeface="DejaVu Sans"/>
              </a:defRPr>
            </a:lvl1pPr>
          </a:lstStyle>
          <a:p>
            <a:pPr marL="12700">
              <a:lnSpc>
                <a:spcPct val="100000"/>
              </a:lnSpc>
              <a:spcBef>
                <a:spcPts val="35"/>
              </a:spcBef>
            </a:pPr>
            <a:r>
              <a:rPr dirty="0"/>
              <a:t>Hecho</a:t>
            </a:r>
            <a:r>
              <a:rPr spc="-25" dirty="0"/>
              <a:t> </a:t>
            </a:r>
            <a:r>
              <a:rPr dirty="0"/>
              <a:t>con</a:t>
            </a:r>
            <a:r>
              <a:rPr spc="-20" dirty="0"/>
              <a:t> </a:t>
            </a:r>
            <a:r>
              <a:rPr spc="-10" dirty="0"/>
              <a:t>Genspark</a:t>
            </a: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rgbClr val="4A5462"/>
                </a:solidFill>
                <a:latin typeface="DejaVu Sans"/>
                <a:cs typeface="DejaVu Sans"/>
              </a:defRPr>
            </a:lvl1pPr>
          </a:lstStyle>
          <a:p>
            <a:pPr marL="12700">
              <a:lnSpc>
                <a:spcPct val="100000"/>
              </a:lnSpc>
              <a:spcBef>
                <a:spcPts val="10"/>
              </a:spcBef>
            </a:pPr>
            <a:r>
              <a:rPr dirty="0"/>
              <a:t>Efecto</a:t>
            </a:r>
            <a:r>
              <a:rPr spc="-30" dirty="0"/>
              <a:t> </a:t>
            </a:r>
            <a:r>
              <a:rPr dirty="0"/>
              <a:t>de</a:t>
            </a:r>
            <a:r>
              <a:rPr spc="-30" dirty="0"/>
              <a:t> </a:t>
            </a:r>
            <a:r>
              <a:rPr dirty="0"/>
              <a:t>la</a:t>
            </a:r>
            <a:r>
              <a:rPr spc="-30" dirty="0"/>
              <a:t> </a:t>
            </a:r>
            <a:r>
              <a:rPr dirty="0"/>
              <a:t>Inteligencia</a:t>
            </a:r>
            <a:r>
              <a:rPr spc="-25" dirty="0"/>
              <a:t> </a:t>
            </a:r>
            <a:r>
              <a:rPr dirty="0"/>
              <a:t>Artificial</a:t>
            </a:r>
            <a:r>
              <a:rPr spc="-30" dirty="0"/>
              <a:t> </a:t>
            </a:r>
            <a:r>
              <a:rPr dirty="0"/>
              <a:t>en</a:t>
            </a:r>
            <a:r>
              <a:rPr spc="-30" dirty="0"/>
              <a:t> </a:t>
            </a:r>
            <a:r>
              <a:rPr dirty="0"/>
              <a:t>los</a:t>
            </a:r>
            <a:r>
              <a:rPr spc="-30" dirty="0"/>
              <a:t> </a:t>
            </a:r>
            <a:r>
              <a:rPr spc="-10" dirty="0"/>
              <a:t>Contadores</a:t>
            </a:r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700" b="1" i="0">
                <a:solidFill>
                  <a:srgbClr val="1F2937"/>
                </a:solidFill>
                <a:latin typeface="DejaVu Sans"/>
                <a:cs typeface="DejaVu Sans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900" b="0" i="0">
                <a:solidFill>
                  <a:schemeClr val="bg1"/>
                </a:solidFill>
                <a:latin typeface="DejaVu Sans"/>
                <a:cs typeface="DejaVu Sans"/>
              </a:defRPr>
            </a:lvl1pPr>
          </a:lstStyle>
          <a:p>
            <a:pPr marL="12700">
              <a:lnSpc>
                <a:spcPct val="100000"/>
              </a:lnSpc>
              <a:spcBef>
                <a:spcPts val="35"/>
              </a:spcBef>
            </a:pPr>
            <a:r>
              <a:rPr dirty="0"/>
              <a:t>Hecho</a:t>
            </a:r>
            <a:r>
              <a:rPr spc="-25" dirty="0"/>
              <a:t> </a:t>
            </a:r>
            <a:r>
              <a:rPr dirty="0"/>
              <a:t>con</a:t>
            </a:r>
            <a:r>
              <a:rPr spc="-20" dirty="0"/>
              <a:t> </a:t>
            </a:r>
            <a:r>
              <a:rPr spc="-10" dirty="0"/>
              <a:t>Genspark</a:t>
            </a: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rgbClr val="4A5462"/>
                </a:solidFill>
                <a:latin typeface="DejaVu Sans"/>
                <a:cs typeface="DejaVu Sans"/>
              </a:defRPr>
            </a:lvl1pPr>
          </a:lstStyle>
          <a:p>
            <a:pPr marL="12700">
              <a:lnSpc>
                <a:spcPct val="100000"/>
              </a:lnSpc>
              <a:spcBef>
                <a:spcPts val="10"/>
              </a:spcBef>
            </a:pPr>
            <a:r>
              <a:rPr dirty="0"/>
              <a:t>Efecto</a:t>
            </a:r>
            <a:r>
              <a:rPr spc="-30" dirty="0"/>
              <a:t> </a:t>
            </a:r>
            <a:r>
              <a:rPr dirty="0"/>
              <a:t>de</a:t>
            </a:r>
            <a:r>
              <a:rPr spc="-30" dirty="0"/>
              <a:t> </a:t>
            </a:r>
            <a:r>
              <a:rPr dirty="0"/>
              <a:t>la</a:t>
            </a:r>
            <a:r>
              <a:rPr spc="-30" dirty="0"/>
              <a:t> </a:t>
            </a:r>
            <a:r>
              <a:rPr dirty="0"/>
              <a:t>Inteligencia</a:t>
            </a:r>
            <a:r>
              <a:rPr spc="-25" dirty="0"/>
              <a:t> </a:t>
            </a:r>
            <a:r>
              <a:rPr dirty="0"/>
              <a:t>Artificial</a:t>
            </a:r>
            <a:r>
              <a:rPr spc="-30" dirty="0"/>
              <a:t> </a:t>
            </a:r>
            <a:r>
              <a:rPr dirty="0"/>
              <a:t>en</a:t>
            </a:r>
            <a:r>
              <a:rPr spc="-30" dirty="0"/>
              <a:t> </a:t>
            </a:r>
            <a:r>
              <a:rPr dirty="0"/>
              <a:t>los</a:t>
            </a:r>
            <a:r>
              <a:rPr spc="-30" dirty="0"/>
              <a:t> </a:t>
            </a:r>
            <a:r>
              <a:rPr spc="-10" dirty="0"/>
              <a:t>Contadores</a:t>
            </a:r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700" b="1" i="0">
                <a:solidFill>
                  <a:srgbClr val="1F2937"/>
                </a:solidFill>
                <a:latin typeface="DejaVu Sans"/>
                <a:cs typeface="DejaVu Sans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609600" y="1577340"/>
            <a:ext cx="530352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6278880" y="1577340"/>
            <a:ext cx="530352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900" b="0" i="0">
                <a:solidFill>
                  <a:schemeClr val="bg1"/>
                </a:solidFill>
                <a:latin typeface="DejaVu Sans"/>
                <a:cs typeface="DejaVu Sans"/>
              </a:defRPr>
            </a:lvl1pPr>
          </a:lstStyle>
          <a:p>
            <a:pPr marL="12700">
              <a:lnSpc>
                <a:spcPct val="100000"/>
              </a:lnSpc>
              <a:spcBef>
                <a:spcPts val="35"/>
              </a:spcBef>
            </a:pPr>
            <a:r>
              <a:rPr dirty="0"/>
              <a:t>Hecho</a:t>
            </a:r>
            <a:r>
              <a:rPr spc="-25" dirty="0"/>
              <a:t> </a:t>
            </a:r>
            <a:r>
              <a:rPr dirty="0"/>
              <a:t>con</a:t>
            </a:r>
            <a:r>
              <a:rPr spc="-20" dirty="0"/>
              <a:t> </a:t>
            </a:r>
            <a:r>
              <a:rPr spc="-10" dirty="0"/>
              <a:t>Genspark</a:t>
            </a:r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rgbClr val="4A5462"/>
                </a:solidFill>
                <a:latin typeface="DejaVu Sans"/>
                <a:cs typeface="DejaVu Sans"/>
              </a:defRPr>
            </a:lvl1pPr>
          </a:lstStyle>
          <a:p>
            <a:pPr marL="12700">
              <a:lnSpc>
                <a:spcPct val="100000"/>
              </a:lnSpc>
              <a:spcBef>
                <a:spcPts val="10"/>
              </a:spcBef>
            </a:pPr>
            <a:r>
              <a:rPr dirty="0"/>
              <a:t>Efecto</a:t>
            </a:r>
            <a:r>
              <a:rPr spc="-30" dirty="0"/>
              <a:t> </a:t>
            </a:r>
            <a:r>
              <a:rPr dirty="0"/>
              <a:t>de</a:t>
            </a:r>
            <a:r>
              <a:rPr spc="-30" dirty="0"/>
              <a:t> </a:t>
            </a:r>
            <a:r>
              <a:rPr dirty="0"/>
              <a:t>la</a:t>
            </a:r>
            <a:r>
              <a:rPr spc="-30" dirty="0"/>
              <a:t> </a:t>
            </a:r>
            <a:r>
              <a:rPr dirty="0"/>
              <a:t>Inteligencia</a:t>
            </a:r>
            <a:r>
              <a:rPr spc="-25" dirty="0"/>
              <a:t> </a:t>
            </a:r>
            <a:r>
              <a:rPr dirty="0"/>
              <a:t>Artificial</a:t>
            </a:r>
            <a:r>
              <a:rPr spc="-30" dirty="0"/>
              <a:t> </a:t>
            </a:r>
            <a:r>
              <a:rPr dirty="0"/>
              <a:t>en</a:t>
            </a:r>
            <a:r>
              <a:rPr spc="-30" dirty="0"/>
              <a:t> </a:t>
            </a:r>
            <a:r>
              <a:rPr dirty="0"/>
              <a:t>los</a:t>
            </a:r>
            <a:r>
              <a:rPr spc="-30" dirty="0"/>
              <a:t> </a:t>
            </a:r>
            <a:r>
              <a:rPr spc="-10" dirty="0"/>
              <a:t>Contadores</a:t>
            </a:r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700" b="1" i="0">
                <a:solidFill>
                  <a:srgbClr val="1F2937"/>
                </a:solidFill>
                <a:latin typeface="DejaVu Sans"/>
                <a:cs typeface="DejaVu Sans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900" b="0" i="0">
                <a:solidFill>
                  <a:schemeClr val="bg1"/>
                </a:solidFill>
                <a:latin typeface="DejaVu Sans"/>
                <a:cs typeface="DejaVu Sans"/>
              </a:defRPr>
            </a:lvl1pPr>
          </a:lstStyle>
          <a:p>
            <a:pPr marL="12700">
              <a:lnSpc>
                <a:spcPct val="100000"/>
              </a:lnSpc>
              <a:spcBef>
                <a:spcPts val="35"/>
              </a:spcBef>
            </a:pPr>
            <a:r>
              <a:rPr dirty="0"/>
              <a:t>Hecho</a:t>
            </a:r>
            <a:r>
              <a:rPr spc="-25" dirty="0"/>
              <a:t> </a:t>
            </a:r>
            <a:r>
              <a:rPr dirty="0"/>
              <a:t>con</a:t>
            </a:r>
            <a:r>
              <a:rPr spc="-20" dirty="0"/>
              <a:t> </a:t>
            </a:r>
            <a:r>
              <a:rPr spc="-10" dirty="0"/>
              <a:t>Genspark</a:t>
            </a:r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rgbClr val="4A5462"/>
                </a:solidFill>
                <a:latin typeface="DejaVu Sans"/>
                <a:cs typeface="DejaVu Sans"/>
              </a:defRPr>
            </a:lvl1pPr>
          </a:lstStyle>
          <a:p>
            <a:pPr marL="12700">
              <a:lnSpc>
                <a:spcPct val="100000"/>
              </a:lnSpc>
              <a:spcBef>
                <a:spcPts val="10"/>
              </a:spcBef>
            </a:pPr>
            <a:r>
              <a:rPr dirty="0"/>
              <a:t>Efecto</a:t>
            </a:r>
            <a:r>
              <a:rPr spc="-30" dirty="0"/>
              <a:t> </a:t>
            </a:r>
            <a:r>
              <a:rPr dirty="0"/>
              <a:t>de</a:t>
            </a:r>
            <a:r>
              <a:rPr spc="-30" dirty="0"/>
              <a:t> </a:t>
            </a:r>
            <a:r>
              <a:rPr dirty="0"/>
              <a:t>la</a:t>
            </a:r>
            <a:r>
              <a:rPr spc="-30" dirty="0"/>
              <a:t> </a:t>
            </a:r>
            <a:r>
              <a:rPr dirty="0"/>
              <a:t>Inteligencia</a:t>
            </a:r>
            <a:r>
              <a:rPr spc="-25" dirty="0"/>
              <a:t> </a:t>
            </a:r>
            <a:r>
              <a:rPr dirty="0"/>
              <a:t>Artificial</a:t>
            </a:r>
            <a:r>
              <a:rPr spc="-30" dirty="0"/>
              <a:t> </a:t>
            </a:r>
            <a:r>
              <a:rPr dirty="0"/>
              <a:t>en</a:t>
            </a:r>
            <a:r>
              <a:rPr spc="-30" dirty="0"/>
              <a:t> </a:t>
            </a:r>
            <a:r>
              <a:rPr dirty="0"/>
              <a:t>los</a:t>
            </a:r>
            <a:r>
              <a:rPr spc="-30" dirty="0"/>
              <a:t> </a:t>
            </a:r>
            <a:r>
              <a:rPr spc="-10" dirty="0"/>
              <a:t>Contadores</a:t>
            </a:r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900" b="0" i="0">
                <a:solidFill>
                  <a:schemeClr val="bg1"/>
                </a:solidFill>
                <a:latin typeface="DejaVu Sans"/>
                <a:cs typeface="DejaVu Sans"/>
              </a:defRPr>
            </a:lvl1pPr>
          </a:lstStyle>
          <a:p>
            <a:pPr marL="12700">
              <a:lnSpc>
                <a:spcPct val="100000"/>
              </a:lnSpc>
              <a:spcBef>
                <a:spcPts val="35"/>
              </a:spcBef>
            </a:pPr>
            <a:r>
              <a:rPr dirty="0"/>
              <a:t>Hecho</a:t>
            </a:r>
            <a:r>
              <a:rPr spc="-25" dirty="0"/>
              <a:t> </a:t>
            </a:r>
            <a:r>
              <a:rPr dirty="0"/>
              <a:t>con</a:t>
            </a:r>
            <a:r>
              <a:rPr spc="-20" dirty="0"/>
              <a:t> </a:t>
            </a:r>
            <a:r>
              <a:rPr spc="-10" dirty="0"/>
              <a:t>Genspark</a:t>
            </a:r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rgbClr val="4A5462"/>
                </a:solidFill>
                <a:latin typeface="DejaVu Sans"/>
                <a:cs typeface="DejaVu Sans"/>
              </a:defRPr>
            </a:lvl1pPr>
          </a:lstStyle>
          <a:p>
            <a:pPr marL="12700">
              <a:lnSpc>
                <a:spcPct val="100000"/>
              </a:lnSpc>
              <a:spcBef>
                <a:spcPts val="10"/>
              </a:spcBef>
            </a:pPr>
            <a:r>
              <a:rPr dirty="0"/>
              <a:t>Efecto</a:t>
            </a:r>
            <a:r>
              <a:rPr spc="-30" dirty="0"/>
              <a:t> </a:t>
            </a:r>
            <a:r>
              <a:rPr dirty="0"/>
              <a:t>de</a:t>
            </a:r>
            <a:r>
              <a:rPr spc="-30" dirty="0"/>
              <a:t> </a:t>
            </a:r>
            <a:r>
              <a:rPr dirty="0"/>
              <a:t>la</a:t>
            </a:r>
            <a:r>
              <a:rPr spc="-30" dirty="0"/>
              <a:t> </a:t>
            </a:r>
            <a:r>
              <a:rPr dirty="0"/>
              <a:t>Inteligencia</a:t>
            </a:r>
            <a:r>
              <a:rPr spc="-25" dirty="0"/>
              <a:t> </a:t>
            </a:r>
            <a:r>
              <a:rPr dirty="0"/>
              <a:t>Artificial</a:t>
            </a:r>
            <a:r>
              <a:rPr spc="-30" dirty="0"/>
              <a:t> </a:t>
            </a:r>
            <a:r>
              <a:rPr dirty="0"/>
              <a:t>en</a:t>
            </a:r>
            <a:r>
              <a:rPr spc="-30" dirty="0"/>
              <a:t> </a:t>
            </a:r>
            <a:r>
              <a:rPr dirty="0"/>
              <a:t>los</a:t>
            </a:r>
            <a:r>
              <a:rPr spc="-30" dirty="0"/>
              <a:t> </a:t>
            </a:r>
            <a:r>
              <a:rPr spc="-10" dirty="0"/>
              <a:t>Contadores</a:t>
            </a:r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‹Nº›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558800" y="311150"/>
            <a:ext cx="7187674" cy="8178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700" b="1" i="0">
                <a:solidFill>
                  <a:srgbClr val="1F2937"/>
                </a:solidFill>
                <a:latin typeface="DejaVu Sans"/>
                <a:cs typeface="DejaVu Sans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609600" y="1577340"/>
            <a:ext cx="1097280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10688339" y="6424878"/>
            <a:ext cx="1211579" cy="1587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900" b="0" i="0">
                <a:solidFill>
                  <a:schemeClr val="bg1"/>
                </a:solidFill>
                <a:latin typeface="DejaVu Sans"/>
                <a:cs typeface="DejaVu Sans"/>
              </a:defRPr>
            </a:lvl1pPr>
          </a:lstStyle>
          <a:p>
            <a:pPr marL="12700">
              <a:lnSpc>
                <a:spcPct val="100000"/>
              </a:lnSpc>
              <a:spcBef>
                <a:spcPts val="35"/>
              </a:spcBef>
            </a:pPr>
            <a:r>
              <a:rPr dirty="0"/>
              <a:t>Hecho</a:t>
            </a:r>
            <a:r>
              <a:rPr spc="-25" dirty="0"/>
              <a:t> </a:t>
            </a:r>
            <a:r>
              <a:rPr dirty="0"/>
              <a:t>con</a:t>
            </a:r>
            <a:r>
              <a:rPr spc="-20" dirty="0"/>
              <a:t> </a:t>
            </a:r>
            <a:r>
              <a:rPr spc="-10" dirty="0"/>
              <a:t>Genspark</a:t>
            </a: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558800" y="6141863"/>
            <a:ext cx="3961765" cy="2032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200" b="0" i="0">
                <a:solidFill>
                  <a:srgbClr val="4A5462"/>
                </a:solidFill>
                <a:latin typeface="DejaVu Sans"/>
                <a:cs typeface="DejaVu Sans"/>
              </a:defRPr>
            </a:lvl1pPr>
          </a:lstStyle>
          <a:p>
            <a:pPr marL="12700">
              <a:lnSpc>
                <a:spcPct val="100000"/>
              </a:lnSpc>
              <a:spcBef>
                <a:spcPts val="10"/>
              </a:spcBef>
            </a:pPr>
            <a:r>
              <a:rPr dirty="0"/>
              <a:t>Efecto</a:t>
            </a:r>
            <a:r>
              <a:rPr spc="-30" dirty="0"/>
              <a:t> </a:t>
            </a:r>
            <a:r>
              <a:rPr dirty="0"/>
              <a:t>de</a:t>
            </a:r>
            <a:r>
              <a:rPr spc="-30" dirty="0"/>
              <a:t> </a:t>
            </a:r>
            <a:r>
              <a:rPr dirty="0"/>
              <a:t>la</a:t>
            </a:r>
            <a:r>
              <a:rPr spc="-30" dirty="0"/>
              <a:t> </a:t>
            </a:r>
            <a:r>
              <a:rPr dirty="0"/>
              <a:t>Inteligencia</a:t>
            </a:r>
            <a:r>
              <a:rPr spc="-25" dirty="0"/>
              <a:t> </a:t>
            </a:r>
            <a:r>
              <a:rPr dirty="0"/>
              <a:t>Artificial</a:t>
            </a:r>
            <a:r>
              <a:rPr spc="-30" dirty="0"/>
              <a:t> </a:t>
            </a:r>
            <a:r>
              <a:rPr dirty="0"/>
              <a:t>en</a:t>
            </a:r>
            <a:r>
              <a:rPr spc="-30" dirty="0"/>
              <a:t> </a:t>
            </a:r>
            <a:r>
              <a:rPr dirty="0"/>
              <a:t>los</a:t>
            </a:r>
            <a:r>
              <a:rPr spc="-30" dirty="0"/>
              <a:t> </a:t>
            </a:r>
            <a:r>
              <a:rPr spc="-10" dirty="0"/>
              <a:t>Contadores</a:t>
            </a:r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8778240" y="6377940"/>
            <a:ext cx="280416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‹Nº›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9.png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8.png"/><Relationship Id="rId7" Type="http://schemas.openxmlformats.org/officeDocument/2006/relationships/image" Target="../media/image22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Relationship Id="rId9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4391024"/>
            <a:ext cx="12192000" cy="2466975"/>
          </a:xfrm>
          <a:custGeom>
            <a:avLst/>
            <a:gdLst/>
            <a:ahLst/>
            <a:cxnLst/>
            <a:rect l="l" t="t" r="r" b="b"/>
            <a:pathLst>
              <a:path w="12192000" h="2466975">
                <a:moveTo>
                  <a:pt x="0" y="2466974"/>
                </a:moveTo>
                <a:lnTo>
                  <a:pt x="12191999" y="2466974"/>
                </a:lnTo>
                <a:lnTo>
                  <a:pt x="12191999" y="0"/>
                </a:lnTo>
                <a:lnTo>
                  <a:pt x="0" y="0"/>
                </a:lnTo>
                <a:lnTo>
                  <a:pt x="0" y="2466974"/>
                </a:lnTo>
                <a:close/>
              </a:path>
            </a:pathLst>
          </a:custGeom>
          <a:solidFill>
            <a:srgbClr val="F0F4F7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3" name="object 3"/>
          <p:cNvGrpSpPr/>
          <p:nvPr/>
        </p:nvGrpSpPr>
        <p:grpSpPr>
          <a:xfrm>
            <a:off x="0" y="0"/>
            <a:ext cx="12192000" cy="3057525"/>
            <a:chOff x="0" y="0"/>
            <a:chExt cx="12192000" cy="3057525"/>
          </a:xfrm>
        </p:grpSpPr>
        <p:sp>
          <p:nvSpPr>
            <p:cNvPr id="4" name="object 4"/>
            <p:cNvSpPr/>
            <p:nvPr/>
          </p:nvSpPr>
          <p:spPr>
            <a:xfrm>
              <a:off x="0" y="76199"/>
              <a:ext cx="12192000" cy="2981325"/>
            </a:xfrm>
            <a:custGeom>
              <a:avLst/>
              <a:gdLst/>
              <a:ahLst/>
              <a:cxnLst/>
              <a:rect l="l" t="t" r="r" b="b"/>
              <a:pathLst>
                <a:path w="12192000" h="2981325">
                  <a:moveTo>
                    <a:pt x="0" y="2981324"/>
                  </a:moveTo>
                  <a:lnTo>
                    <a:pt x="12191999" y="2981324"/>
                  </a:lnTo>
                  <a:lnTo>
                    <a:pt x="12191999" y="0"/>
                  </a:lnTo>
                  <a:lnTo>
                    <a:pt x="0" y="0"/>
                  </a:lnTo>
                  <a:lnTo>
                    <a:pt x="0" y="2981324"/>
                  </a:lnTo>
                  <a:close/>
                </a:path>
              </a:pathLst>
            </a:custGeom>
            <a:solidFill>
              <a:srgbClr val="F0F4F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0" y="0"/>
              <a:ext cx="12192000" cy="2466975"/>
            </a:xfrm>
            <a:custGeom>
              <a:avLst/>
              <a:gdLst/>
              <a:ahLst/>
              <a:cxnLst/>
              <a:rect l="l" t="t" r="r" b="b"/>
              <a:pathLst>
                <a:path w="12192000" h="2466975">
                  <a:moveTo>
                    <a:pt x="6572237" y="2419350"/>
                  </a:moveTo>
                  <a:lnTo>
                    <a:pt x="5619737" y="2419350"/>
                  </a:lnTo>
                  <a:lnTo>
                    <a:pt x="5619737" y="2466975"/>
                  </a:lnTo>
                  <a:lnTo>
                    <a:pt x="6572237" y="2466975"/>
                  </a:lnTo>
                  <a:lnTo>
                    <a:pt x="6572237" y="2419350"/>
                  </a:lnTo>
                  <a:close/>
                </a:path>
                <a:path w="12192000" h="2466975">
                  <a:moveTo>
                    <a:pt x="12191987" y="0"/>
                  </a:moveTo>
                  <a:lnTo>
                    <a:pt x="0" y="0"/>
                  </a:lnTo>
                  <a:lnTo>
                    <a:pt x="0" y="76200"/>
                  </a:lnTo>
                  <a:lnTo>
                    <a:pt x="12191987" y="76200"/>
                  </a:lnTo>
                  <a:lnTo>
                    <a:pt x="12191987" y="0"/>
                  </a:lnTo>
                  <a:close/>
                </a:path>
              </a:pathLst>
            </a:custGeom>
            <a:solidFill>
              <a:srgbClr val="0A539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xfrm>
            <a:off x="932656" y="1139825"/>
            <a:ext cx="10327005" cy="1031240"/>
          </a:xfrm>
          <a:prstGeom prst="rect">
            <a:avLst/>
          </a:prstGeom>
        </p:spPr>
        <p:txBody>
          <a:bodyPr vert="horz" wrap="square" lIns="0" tIns="104140" rIns="0" bIns="0" rtlCol="0">
            <a:spAutoFit/>
          </a:bodyPr>
          <a:lstStyle/>
          <a:p>
            <a:pPr marL="3687445" marR="5080" indent="-3675379">
              <a:lnSpc>
                <a:spcPts val="3600"/>
              </a:lnSpc>
              <a:spcBef>
                <a:spcPts val="820"/>
              </a:spcBef>
              <a:tabLst>
                <a:tab pos="1796414" algn="l"/>
                <a:tab pos="2592705" algn="l"/>
                <a:tab pos="3217545" algn="l"/>
                <a:tab pos="6413500" algn="l"/>
                <a:tab pos="8775700" algn="l"/>
                <a:tab pos="9570720" algn="l"/>
              </a:tabLst>
            </a:pPr>
            <a:r>
              <a:rPr sz="3600" spc="-10" dirty="0"/>
              <a:t>Efecto</a:t>
            </a:r>
            <a:r>
              <a:rPr sz="3600" dirty="0"/>
              <a:t>	</a:t>
            </a:r>
            <a:r>
              <a:rPr sz="3600" spc="-25" dirty="0"/>
              <a:t>de</a:t>
            </a:r>
            <a:r>
              <a:rPr sz="3600" dirty="0"/>
              <a:t>	</a:t>
            </a:r>
            <a:r>
              <a:rPr sz="3600" spc="-25" dirty="0"/>
              <a:t>la</a:t>
            </a:r>
            <a:r>
              <a:rPr sz="3600" dirty="0"/>
              <a:t>	</a:t>
            </a:r>
            <a:r>
              <a:rPr sz="3600" spc="-10" dirty="0"/>
              <a:t>Inteligencia</a:t>
            </a:r>
            <a:r>
              <a:rPr sz="3600" dirty="0"/>
              <a:t>	</a:t>
            </a:r>
            <a:r>
              <a:rPr sz="3600" spc="-10" dirty="0"/>
              <a:t>Artificial</a:t>
            </a:r>
            <a:r>
              <a:rPr sz="3600" dirty="0"/>
              <a:t>	</a:t>
            </a:r>
            <a:r>
              <a:rPr sz="3600" spc="-25" dirty="0"/>
              <a:t>en</a:t>
            </a:r>
            <a:r>
              <a:rPr sz="3600" dirty="0"/>
              <a:t>	</a:t>
            </a:r>
            <a:r>
              <a:rPr sz="3600" spc="-25" dirty="0"/>
              <a:t>los </a:t>
            </a:r>
            <a:r>
              <a:rPr sz="3600" spc="-10" dirty="0"/>
              <a:t>Contadores</a:t>
            </a:r>
            <a:endParaRPr sz="3600"/>
          </a:p>
        </p:txBody>
      </p:sp>
      <p:sp>
        <p:nvSpPr>
          <p:cNvPr id="7" name="object 7"/>
          <p:cNvSpPr/>
          <p:nvPr/>
        </p:nvSpPr>
        <p:spPr>
          <a:xfrm>
            <a:off x="0" y="3057524"/>
            <a:ext cx="12192000" cy="1333500"/>
          </a:xfrm>
          <a:custGeom>
            <a:avLst/>
            <a:gdLst/>
            <a:ahLst/>
            <a:cxnLst/>
            <a:rect l="l" t="t" r="r" b="b"/>
            <a:pathLst>
              <a:path w="12192000" h="1333500">
                <a:moveTo>
                  <a:pt x="12191999" y="1333499"/>
                </a:moveTo>
                <a:lnTo>
                  <a:pt x="0" y="1333499"/>
                </a:lnTo>
                <a:lnTo>
                  <a:pt x="0" y="0"/>
                </a:lnTo>
                <a:lnTo>
                  <a:pt x="12191999" y="0"/>
                </a:lnTo>
                <a:lnTo>
                  <a:pt x="12191999" y="1333499"/>
                </a:lnTo>
                <a:close/>
              </a:path>
            </a:pathLst>
          </a:custGeom>
          <a:solidFill>
            <a:srgbClr val="E8ECE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 txBox="1"/>
          <p:nvPr/>
        </p:nvSpPr>
        <p:spPr>
          <a:xfrm>
            <a:off x="0" y="3224159"/>
            <a:ext cx="8915400" cy="75148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854960" algn="ctr">
              <a:lnSpc>
                <a:spcPct val="100000"/>
              </a:lnSpc>
              <a:spcBef>
                <a:spcPts val="100"/>
              </a:spcBef>
            </a:pPr>
            <a:r>
              <a:rPr lang="es-MX" sz="2400" spc="-20" dirty="0">
                <a:solidFill>
                  <a:srgbClr val="4A5462"/>
                </a:solidFill>
                <a:latin typeface="DejaVu Sans"/>
                <a:cs typeface="DejaVu Sans"/>
              </a:rPr>
              <a:t>Transformación</a:t>
            </a:r>
            <a:r>
              <a:rPr lang="es-MX" sz="2400" spc="-10" dirty="0">
                <a:solidFill>
                  <a:srgbClr val="4A5462"/>
                </a:solidFill>
                <a:latin typeface="DejaVu Sans"/>
                <a:cs typeface="DejaVu Sans"/>
              </a:rPr>
              <a:t> </a:t>
            </a:r>
            <a:r>
              <a:rPr lang="es-MX" sz="2400" dirty="0">
                <a:solidFill>
                  <a:srgbClr val="4A5462"/>
                </a:solidFill>
                <a:latin typeface="DejaVu Sans"/>
                <a:cs typeface="DejaVu Sans"/>
              </a:rPr>
              <a:t>digital</a:t>
            </a:r>
            <a:r>
              <a:rPr lang="es-MX" sz="2400" spc="-10" dirty="0">
                <a:solidFill>
                  <a:srgbClr val="4A5462"/>
                </a:solidFill>
                <a:latin typeface="DejaVu Sans"/>
                <a:cs typeface="DejaVu Sans"/>
              </a:rPr>
              <a:t> </a:t>
            </a:r>
            <a:r>
              <a:rPr lang="es-MX" sz="2400" dirty="0">
                <a:solidFill>
                  <a:srgbClr val="4A5462"/>
                </a:solidFill>
                <a:latin typeface="DejaVu Sans"/>
                <a:cs typeface="DejaVu Sans"/>
              </a:rPr>
              <a:t>y</a:t>
            </a:r>
            <a:r>
              <a:rPr lang="es-MX" sz="2400" spc="-5" dirty="0">
                <a:solidFill>
                  <a:srgbClr val="4A5462"/>
                </a:solidFill>
                <a:latin typeface="DejaVu Sans"/>
                <a:cs typeface="DejaVu Sans"/>
              </a:rPr>
              <a:t> </a:t>
            </a:r>
            <a:r>
              <a:rPr lang="es-MX" sz="2400" dirty="0">
                <a:solidFill>
                  <a:srgbClr val="4A5462"/>
                </a:solidFill>
                <a:latin typeface="DejaVu Sans"/>
                <a:cs typeface="DejaVu Sans"/>
              </a:rPr>
              <a:t>nuevas</a:t>
            </a:r>
            <a:r>
              <a:rPr lang="es-MX" sz="2400" spc="-10" dirty="0">
                <a:solidFill>
                  <a:srgbClr val="4A5462"/>
                </a:solidFill>
                <a:latin typeface="DejaVu Sans"/>
                <a:cs typeface="DejaVu Sans"/>
              </a:rPr>
              <a:t> oportunidades</a:t>
            </a:r>
            <a:endParaRPr lang="es-MX" sz="2400" dirty="0">
              <a:latin typeface="DejaVu Sans"/>
              <a:cs typeface="DejaVu Sans"/>
            </a:endParaRPr>
          </a:p>
        </p:txBody>
      </p:sp>
      <p:grpSp>
        <p:nvGrpSpPr>
          <p:cNvPr id="9" name="object 9"/>
          <p:cNvGrpSpPr/>
          <p:nvPr/>
        </p:nvGrpSpPr>
        <p:grpSpPr>
          <a:xfrm>
            <a:off x="10858499" y="3343274"/>
            <a:ext cx="762000" cy="762000"/>
            <a:chOff x="10858499" y="3343274"/>
            <a:chExt cx="762000" cy="762000"/>
          </a:xfrm>
        </p:grpSpPr>
        <p:sp>
          <p:nvSpPr>
            <p:cNvPr id="10" name="object 10"/>
            <p:cNvSpPr/>
            <p:nvPr/>
          </p:nvSpPr>
          <p:spPr>
            <a:xfrm>
              <a:off x="10858499" y="3343274"/>
              <a:ext cx="762000" cy="762000"/>
            </a:xfrm>
            <a:custGeom>
              <a:avLst/>
              <a:gdLst/>
              <a:ahLst/>
              <a:cxnLst/>
              <a:rect l="l" t="t" r="r" b="b"/>
              <a:pathLst>
                <a:path w="762000" h="762000">
                  <a:moveTo>
                    <a:pt x="380999" y="761999"/>
                  </a:moveTo>
                  <a:lnTo>
                    <a:pt x="334358" y="759134"/>
                  </a:lnTo>
                  <a:lnTo>
                    <a:pt x="288424" y="750582"/>
                  </a:lnTo>
                  <a:lnTo>
                    <a:pt x="243881" y="736471"/>
                  </a:lnTo>
                  <a:lnTo>
                    <a:pt x="201396" y="717011"/>
                  </a:lnTo>
                  <a:lnTo>
                    <a:pt x="161614" y="692498"/>
                  </a:lnTo>
                  <a:lnTo>
                    <a:pt x="125135" y="663302"/>
                  </a:lnTo>
                  <a:lnTo>
                    <a:pt x="92505" y="629861"/>
                  </a:lnTo>
                  <a:lnTo>
                    <a:pt x="64210" y="592671"/>
                  </a:lnTo>
                  <a:lnTo>
                    <a:pt x="40679" y="552299"/>
                  </a:lnTo>
                  <a:lnTo>
                    <a:pt x="22270" y="509355"/>
                  </a:lnTo>
                  <a:lnTo>
                    <a:pt x="9256" y="464480"/>
                  </a:lnTo>
                  <a:lnTo>
                    <a:pt x="1834" y="418344"/>
                  </a:lnTo>
                  <a:lnTo>
                    <a:pt x="0" y="380999"/>
                  </a:lnTo>
                  <a:lnTo>
                    <a:pt x="115" y="371647"/>
                  </a:lnTo>
                  <a:lnTo>
                    <a:pt x="4123" y="325095"/>
                  </a:lnTo>
                  <a:lnTo>
                    <a:pt x="13799" y="279384"/>
                  </a:lnTo>
                  <a:lnTo>
                    <a:pt x="29000" y="235197"/>
                  </a:lnTo>
                  <a:lnTo>
                    <a:pt x="49497" y="193202"/>
                  </a:lnTo>
                  <a:lnTo>
                    <a:pt x="74977" y="154037"/>
                  </a:lnTo>
                  <a:lnTo>
                    <a:pt x="105060" y="118286"/>
                  </a:lnTo>
                  <a:lnTo>
                    <a:pt x="139296" y="86483"/>
                  </a:lnTo>
                  <a:lnTo>
                    <a:pt x="177167" y="59108"/>
                  </a:lnTo>
                  <a:lnTo>
                    <a:pt x="218100" y="36579"/>
                  </a:lnTo>
                  <a:lnTo>
                    <a:pt x="261483" y="19230"/>
                  </a:lnTo>
                  <a:lnTo>
                    <a:pt x="306669" y="7320"/>
                  </a:lnTo>
                  <a:lnTo>
                    <a:pt x="352974" y="1032"/>
                  </a:lnTo>
                  <a:lnTo>
                    <a:pt x="380999" y="0"/>
                  </a:lnTo>
                  <a:lnTo>
                    <a:pt x="390353" y="114"/>
                  </a:lnTo>
                  <a:lnTo>
                    <a:pt x="436903" y="4123"/>
                  </a:lnTo>
                  <a:lnTo>
                    <a:pt x="482613" y="13800"/>
                  </a:lnTo>
                  <a:lnTo>
                    <a:pt x="526800" y="29001"/>
                  </a:lnTo>
                  <a:lnTo>
                    <a:pt x="568795" y="49498"/>
                  </a:lnTo>
                  <a:lnTo>
                    <a:pt x="607962" y="74977"/>
                  </a:lnTo>
                  <a:lnTo>
                    <a:pt x="643713" y="105059"/>
                  </a:lnTo>
                  <a:lnTo>
                    <a:pt x="675516" y="139296"/>
                  </a:lnTo>
                  <a:lnTo>
                    <a:pt x="702891" y="177167"/>
                  </a:lnTo>
                  <a:lnTo>
                    <a:pt x="725419" y="218100"/>
                  </a:lnTo>
                  <a:lnTo>
                    <a:pt x="742770" y="261483"/>
                  </a:lnTo>
                  <a:lnTo>
                    <a:pt x="754679" y="306670"/>
                  </a:lnTo>
                  <a:lnTo>
                    <a:pt x="760969" y="352974"/>
                  </a:lnTo>
                  <a:lnTo>
                    <a:pt x="761999" y="380999"/>
                  </a:lnTo>
                  <a:lnTo>
                    <a:pt x="761885" y="390353"/>
                  </a:lnTo>
                  <a:lnTo>
                    <a:pt x="757878" y="436904"/>
                  </a:lnTo>
                  <a:lnTo>
                    <a:pt x="748200" y="482614"/>
                  </a:lnTo>
                  <a:lnTo>
                    <a:pt x="732997" y="526802"/>
                  </a:lnTo>
                  <a:lnTo>
                    <a:pt x="712501" y="568796"/>
                  </a:lnTo>
                  <a:lnTo>
                    <a:pt x="687022" y="607961"/>
                  </a:lnTo>
                  <a:lnTo>
                    <a:pt x="656939" y="643713"/>
                  </a:lnTo>
                  <a:lnTo>
                    <a:pt x="622704" y="675516"/>
                  </a:lnTo>
                  <a:lnTo>
                    <a:pt x="584831" y="702890"/>
                  </a:lnTo>
                  <a:lnTo>
                    <a:pt x="543896" y="725419"/>
                  </a:lnTo>
                  <a:lnTo>
                    <a:pt x="500513" y="742769"/>
                  </a:lnTo>
                  <a:lnTo>
                    <a:pt x="455328" y="754679"/>
                  </a:lnTo>
                  <a:lnTo>
                    <a:pt x="409025" y="760968"/>
                  </a:lnTo>
                  <a:lnTo>
                    <a:pt x="380999" y="761999"/>
                  </a:lnTo>
                  <a:close/>
                </a:path>
              </a:pathLst>
            </a:custGeom>
            <a:solidFill>
              <a:srgbClr val="0A539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object 11"/>
            <p:cNvSpPr/>
            <p:nvPr/>
          </p:nvSpPr>
          <p:spPr>
            <a:xfrm>
              <a:off x="11010899" y="3495674"/>
              <a:ext cx="485140" cy="457200"/>
            </a:xfrm>
            <a:custGeom>
              <a:avLst/>
              <a:gdLst/>
              <a:ahLst/>
              <a:cxnLst/>
              <a:rect l="l" t="t" r="r" b="b"/>
              <a:pathLst>
                <a:path w="485140" h="457200">
                  <a:moveTo>
                    <a:pt x="450413" y="214312"/>
                  </a:moveTo>
                  <a:lnTo>
                    <a:pt x="242887" y="214312"/>
                  </a:lnTo>
                  <a:lnTo>
                    <a:pt x="242887" y="6786"/>
                  </a:lnTo>
                  <a:lnTo>
                    <a:pt x="249138" y="0"/>
                  </a:lnTo>
                  <a:lnTo>
                    <a:pt x="257175" y="0"/>
                  </a:lnTo>
                  <a:lnTo>
                    <a:pt x="303035" y="5283"/>
                  </a:lnTo>
                  <a:lnTo>
                    <a:pt x="345136" y="20332"/>
                  </a:lnTo>
                  <a:lnTo>
                    <a:pt x="382276" y="43946"/>
                  </a:lnTo>
                  <a:lnTo>
                    <a:pt x="413253" y="74923"/>
                  </a:lnTo>
                  <a:lnTo>
                    <a:pt x="436867" y="112063"/>
                  </a:lnTo>
                  <a:lnTo>
                    <a:pt x="451916" y="154164"/>
                  </a:lnTo>
                  <a:lnTo>
                    <a:pt x="457200" y="200025"/>
                  </a:lnTo>
                  <a:lnTo>
                    <a:pt x="457200" y="208061"/>
                  </a:lnTo>
                  <a:lnTo>
                    <a:pt x="450413" y="214312"/>
                  </a:lnTo>
                  <a:close/>
                </a:path>
                <a:path w="485140" h="457200">
                  <a:moveTo>
                    <a:pt x="214312" y="457200"/>
                  </a:moveTo>
                  <a:lnTo>
                    <a:pt x="165186" y="451542"/>
                  </a:lnTo>
                  <a:lnTo>
                    <a:pt x="120082" y="435425"/>
                  </a:lnTo>
                  <a:lnTo>
                    <a:pt x="80289" y="410132"/>
                  </a:lnTo>
                  <a:lnTo>
                    <a:pt x="47095" y="376948"/>
                  </a:lnTo>
                  <a:lnTo>
                    <a:pt x="21790" y="337156"/>
                  </a:lnTo>
                  <a:lnTo>
                    <a:pt x="5662" y="292041"/>
                  </a:lnTo>
                  <a:lnTo>
                    <a:pt x="0" y="242887"/>
                  </a:lnTo>
                  <a:lnTo>
                    <a:pt x="4761" y="197773"/>
                  </a:lnTo>
                  <a:lnTo>
                    <a:pt x="18385" y="155937"/>
                  </a:lnTo>
                  <a:lnTo>
                    <a:pt x="39883" y="118369"/>
                  </a:lnTo>
                  <a:lnTo>
                    <a:pt x="68267" y="86063"/>
                  </a:lnTo>
                  <a:lnTo>
                    <a:pt x="102548" y="60009"/>
                  </a:lnTo>
                  <a:lnTo>
                    <a:pt x="141736" y="41201"/>
                  </a:lnTo>
                  <a:lnTo>
                    <a:pt x="184844" y="30628"/>
                  </a:lnTo>
                  <a:lnTo>
                    <a:pt x="193059" y="29467"/>
                  </a:lnTo>
                  <a:lnTo>
                    <a:pt x="200025" y="36075"/>
                  </a:lnTo>
                  <a:lnTo>
                    <a:pt x="200025" y="257175"/>
                  </a:lnTo>
                  <a:lnTo>
                    <a:pt x="345757" y="402907"/>
                  </a:lnTo>
                  <a:lnTo>
                    <a:pt x="345429" y="410132"/>
                  </a:lnTo>
                  <a:lnTo>
                    <a:pt x="345311" y="412730"/>
                  </a:lnTo>
                  <a:lnTo>
                    <a:pt x="338435" y="417552"/>
                  </a:lnTo>
                  <a:lnTo>
                    <a:pt x="310778" y="434295"/>
                  </a:lnTo>
                  <a:lnTo>
                    <a:pt x="280593" y="446752"/>
                  </a:lnTo>
                  <a:lnTo>
                    <a:pt x="248298" y="454521"/>
                  </a:lnTo>
                  <a:lnTo>
                    <a:pt x="214312" y="457200"/>
                  </a:lnTo>
                  <a:close/>
                </a:path>
                <a:path w="485140" h="457200">
                  <a:moveTo>
                    <a:pt x="412462" y="404425"/>
                  </a:moveTo>
                  <a:lnTo>
                    <a:pt x="404068" y="404068"/>
                  </a:lnTo>
                  <a:lnTo>
                    <a:pt x="398889" y="398799"/>
                  </a:lnTo>
                  <a:lnTo>
                    <a:pt x="257175" y="257175"/>
                  </a:lnTo>
                  <a:lnTo>
                    <a:pt x="478363" y="257175"/>
                  </a:lnTo>
                  <a:lnTo>
                    <a:pt x="484882" y="264140"/>
                  </a:lnTo>
                  <a:lnTo>
                    <a:pt x="475533" y="308660"/>
                  </a:lnTo>
                  <a:lnTo>
                    <a:pt x="441969" y="372764"/>
                  </a:lnTo>
                  <a:lnTo>
                    <a:pt x="417820" y="399424"/>
                  </a:lnTo>
                  <a:lnTo>
                    <a:pt x="412462" y="404425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8" name="object 8">
            <a:extLst>
              <a:ext uri="{FF2B5EF4-FFF2-40B4-BE49-F238E27FC236}">
                <a16:creationId xmlns:a16="http://schemas.microsoft.com/office/drawing/2014/main" id="{43CBA5A9-E876-0234-BDD7-ECB85B760630}"/>
              </a:ext>
            </a:extLst>
          </p:cNvPr>
          <p:cNvSpPr txBox="1"/>
          <p:nvPr/>
        </p:nvSpPr>
        <p:spPr>
          <a:xfrm>
            <a:off x="1371600" y="5020309"/>
            <a:ext cx="8232140" cy="120840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854960">
              <a:lnSpc>
                <a:spcPct val="100000"/>
              </a:lnSpc>
              <a:spcBef>
                <a:spcPts val="100"/>
              </a:spcBef>
            </a:pPr>
            <a:endParaRPr sz="1800" dirty="0">
              <a:latin typeface="DejaVu Sans"/>
              <a:cs typeface="DejaVu Sans"/>
            </a:endParaRPr>
          </a:p>
          <a:p>
            <a:pPr>
              <a:lnSpc>
                <a:spcPct val="100000"/>
              </a:lnSpc>
              <a:spcBef>
                <a:spcPts val="1515"/>
              </a:spcBef>
            </a:pPr>
            <a:endParaRPr sz="1800" dirty="0">
              <a:latin typeface="DejaVu Sans"/>
              <a:cs typeface="DejaVu Sans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lang="es-MX" sz="1500" b="1" dirty="0">
                <a:solidFill>
                  <a:srgbClr val="374050"/>
                </a:solidFill>
                <a:latin typeface="DejaVu Sans"/>
                <a:cs typeface="DejaVu Sans"/>
              </a:rPr>
              <a:t>Ing. Marlon </a:t>
            </a:r>
            <a:r>
              <a:rPr lang="es-MX" sz="1500" b="1" dirty="0" err="1">
                <a:solidFill>
                  <a:srgbClr val="374050"/>
                </a:solidFill>
                <a:latin typeface="DejaVu Sans"/>
                <a:cs typeface="DejaVu Sans"/>
              </a:rPr>
              <a:t>Bedon</a:t>
            </a:r>
            <a:r>
              <a:rPr lang="es-MX" sz="1500" b="1" dirty="0">
                <a:solidFill>
                  <a:srgbClr val="374050"/>
                </a:solidFill>
                <a:latin typeface="DejaVu Sans"/>
                <a:cs typeface="DejaVu Sans"/>
              </a:rPr>
              <a:t> C.</a:t>
            </a:r>
            <a:endParaRPr sz="1500" dirty="0">
              <a:latin typeface="DejaVu Sans"/>
              <a:cs typeface="DejaVu Sans"/>
            </a:endParaRPr>
          </a:p>
          <a:p>
            <a:pPr marL="12700">
              <a:lnSpc>
                <a:spcPct val="100000"/>
              </a:lnSpc>
              <a:spcBef>
                <a:spcPts val="300"/>
              </a:spcBef>
            </a:pPr>
            <a:r>
              <a:rPr sz="1200" dirty="0">
                <a:solidFill>
                  <a:srgbClr val="4A5462"/>
                </a:solidFill>
                <a:latin typeface="DejaVu Sans"/>
                <a:cs typeface="DejaVu Sans"/>
              </a:rPr>
              <a:t>19</a:t>
            </a:r>
            <a:r>
              <a:rPr sz="1200" spc="-10" dirty="0">
                <a:solidFill>
                  <a:srgbClr val="4A5462"/>
                </a:solidFill>
                <a:latin typeface="DejaVu Sans"/>
                <a:cs typeface="DejaVu Sans"/>
              </a:rPr>
              <a:t> </a:t>
            </a:r>
            <a:r>
              <a:rPr sz="1200" dirty="0">
                <a:solidFill>
                  <a:srgbClr val="4A5462"/>
                </a:solidFill>
                <a:latin typeface="DejaVu Sans"/>
                <a:cs typeface="DejaVu Sans"/>
              </a:rPr>
              <a:t>de</a:t>
            </a:r>
            <a:r>
              <a:rPr sz="1200" spc="-5" dirty="0">
                <a:solidFill>
                  <a:srgbClr val="4A5462"/>
                </a:solidFill>
                <a:latin typeface="DejaVu Sans"/>
                <a:cs typeface="DejaVu Sans"/>
              </a:rPr>
              <a:t> </a:t>
            </a:r>
            <a:r>
              <a:rPr sz="1200" dirty="0">
                <a:solidFill>
                  <a:srgbClr val="4A5462"/>
                </a:solidFill>
                <a:latin typeface="DejaVu Sans"/>
                <a:cs typeface="DejaVu Sans"/>
              </a:rPr>
              <a:t>julio</a:t>
            </a:r>
            <a:r>
              <a:rPr sz="1200" spc="-5" dirty="0">
                <a:solidFill>
                  <a:srgbClr val="4A5462"/>
                </a:solidFill>
                <a:latin typeface="DejaVu Sans"/>
                <a:cs typeface="DejaVu Sans"/>
              </a:rPr>
              <a:t> </a:t>
            </a:r>
            <a:r>
              <a:rPr sz="1200" dirty="0">
                <a:solidFill>
                  <a:srgbClr val="4A5462"/>
                </a:solidFill>
                <a:latin typeface="DejaVu Sans"/>
                <a:cs typeface="DejaVu Sans"/>
              </a:rPr>
              <a:t>de</a:t>
            </a:r>
            <a:r>
              <a:rPr sz="1200" spc="-10" dirty="0">
                <a:solidFill>
                  <a:srgbClr val="4A5462"/>
                </a:solidFill>
                <a:latin typeface="DejaVu Sans"/>
                <a:cs typeface="DejaVu Sans"/>
              </a:rPr>
              <a:t> </a:t>
            </a:r>
            <a:r>
              <a:rPr sz="1200" spc="-20" dirty="0">
                <a:solidFill>
                  <a:srgbClr val="4A5462"/>
                </a:solidFill>
                <a:latin typeface="DejaVu Sans"/>
                <a:cs typeface="DejaVu Sans"/>
              </a:rPr>
              <a:t>2025</a:t>
            </a:r>
            <a:endParaRPr sz="1200" dirty="0">
              <a:latin typeface="DejaVu Sans"/>
              <a:cs typeface="DejaVu Sans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A571A97-9F8B-9CB1-3CDF-21C86C96A6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063121AE-6C4B-16BE-D76A-AF47F614EB2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C"/>
          </a:p>
        </p:txBody>
      </p:sp>
      <p:grpSp>
        <p:nvGrpSpPr>
          <p:cNvPr id="4" name="object 2">
            <a:extLst>
              <a:ext uri="{FF2B5EF4-FFF2-40B4-BE49-F238E27FC236}">
                <a16:creationId xmlns:a16="http://schemas.microsoft.com/office/drawing/2014/main" id="{E65ED535-9CAB-0AC0-A289-F2722EA4A60B}"/>
              </a:ext>
            </a:extLst>
          </p:cNvPr>
          <p:cNvGrpSpPr/>
          <p:nvPr/>
        </p:nvGrpSpPr>
        <p:grpSpPr>
          <a:xfrm>
            <a:off x="0" y="-1"/>
            <a:ext cx="12192000" cy="6856413"/>
            <a:chOff x="0" y="0"/>
            <a:chExt cx="12192000" cy="6057900"/>
          </a:xfrm>
        </p:grpSpPr>
        <p:sp>
          <p:nvSpPr>
            <p:cNvPr id="5" name="object 3">
              <a:extLst>
                <a:ext uri="{FF2B5EF4-FFF2-40B4-BE49-F238E27FC236}">
                  <a16:creationId xmlns:a16="http://schemas.microsoft.com/office/drawing/2014/main" id="{74E9EEA7-03AA-0AAC-F8A7-D04BCE1B0123}"/>
                </a:ext>
              </a:extLst>
            </p:cNvPr>
            <p:cNvSpPr/>
            <p:nvPr/>
          </p:nvSpPr>
          <p:spPr>
            <a:xfrm>
              <a:off x="0" y="76199"/>
              <a:ext cx="12192000" cy="5981700"/>
            </a:xfrm>
            <a:custGeom>
              <a:avLst/>
              <a:gdLst/>
              <a:ahLst/>
              <a:cxnLst/>
              <a:rect l="l" t="t" r="r" b="b"/>
              <a:pathLst>
                <a:path w="12192000" h="5981700">
                  <a:moveTo>
                    <a:pt x="0" y="5981699"/>
                  </a:moveTo>
                  <a:lnTo>
                    <a:pt x="12191999" y="5981699"/>
                  </a:lnTo>
                  <a:lnTo>
                    <a:pt x="12191999" y="0"/>
                  </a:lnTo>
                  <a:lnTo>
                    <a:pt x="0" y="0"/>
                  </a:lnTo>
                  <a:lnTo>
                    <a:pt x="0" y="5981699"/>
                  </a:lnTo>
                  <a:close/>
                </a:path>
              </a:pathLst>
            </a:custGeom>
            <a:solidFill>
              <a:srgbClr val="F0F4F7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6" name="object 4">
              <a:extLst>
                <a:ext uri="{FF2B5EF4-FFF2-40B4-BE49-F238E27FC236}">
                  <a16:creationId xmlns:a16="http://schemas.microsoft.com/office/drawing/2014/main" id="{2D510F1C-A381-8F45-C844-98D18D3ABE2F}"/>
                </a:ext>
              </a:extLst>
            </p:cNvPr>
            <p:cNvSpPr/>
            <p:nvPr/>
          </p:nvSpPr>
          <p:spPr>
            <a:xfrm>
              <a:off x="0" y="0"/>
              <a:ext cx="12192000" cy="76200"/>
            </a:xfrm>
            <a:custGeom>
              <a:avLst/>
              <a:gdLst/>
              <a:ahLst/>
              <a:cxnLst/>
              <a:rect l="l" t="t" r="r" b="b"/>
              <a:pathLst>
                <a:path w="12192000" h="76200">
                  <a:moveTo>
                    <a:pt x="12191999" y="76199"/>
                  </a:moveTo>
                  <a:lnTo>
                    <a:pt x="0" y="76199"/>
                  </a:lnTo>
                  <a:lnTo>
                    <a:pt x="0" y="0"/>
                  </a:lnTo>
                  <a:lnTo>
                    <a:pt x="12191999" y="0"/>
                  </a:lnTo>
                  <a:lnTo>
                    <a:pt x="12191999" y="76199"/>
                  </a:lnTo>
                  <a:close/>
                </a:path>
              </a:pathLst>
            </a:custGeom>
            <a:solidFill>
              <a:srgbClr val="0A539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7" name="object 5">
            <a:extLst>
              <a:ext uri="{FF2B5EF4-FFF2-40B4-BE49-F238E27FC236}">
                <a16:creationId xmlns:a16="http://schemas.microsoft.com/office/drawing/2014/main" id="{21E10714-5B94-ED9A-58B3-8A1863489A4A}"/>
              </a:ext>
            </a:extLst>
          </p:cNvPr>
          <p:cNvSpPr txBox="1">
            <a:spLocks/>
          </p:cNvSpPr>
          <p:nvPr/>
        </p:nvSpPr>
        <p:spPr>
          <a:xfrm>
            <a:off x="685800" y="510183"/>
            <a:ext cx="8585200" cy="42832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>
            <a:lvl1pPr>
              <a:defRPr sz="2700" b="1" i="0">
                <a:solidFill>
                  <a:srgbClr val="1F2937"/>
                </a:solidFill>
                <a:latin typeface="DejaVu Sans"/>
                <a:ea typeface="+mj-ea"/>
                <a:cs typeface="DejaVu Sans"/>
              </a:defRPr>
            </a:lvl1pPr>
          </a:lstStyle>
          <a:p>
            <a:pPr marL="408940">
              <a:spcBef>
                <a:spcPts val="100"/>
              </a:spcBef>
            </a:pPr>
            <a:r>
              <a:rPr lang="es-MX" spc="-60" dirty="0">
                <a:solidFill>
                  <a:srgbClr val="0070C0"/>
                </a:solidFill>
              </a:rPr>
              <a:t>Ejemplos IA en tareas de un contador </a:t>
            </a:r>
            <a:endParaRPr lang="es-MX" spc="-25" dirty="0">
              <a:solidFill>
                <a:srgbClr val="0070C0"/>
              </a:solidFill>
            </a:endParaRPr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E2113406-3A7F-CECB-88FF-F582A6D562A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184" r="7805" b="13325"/>
          <a:stretch>
            <a:fillRect/>
          </a:stretch>
        </p:blipFill>
        <p:spPr>
          <a:xfrm>
            <a:off x="1066800" y="1328063"/>
            <a:ext cx="2830418" cy="5107423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sp>
        <p:nvSpPr>
          <p:cNvPr id="11" name="object 22">
            <a:extLst>
              <a:ext uri="{FF2B5EF4-FFF2-40B4-BE49-F238E27FC236}">
                <a16:creationId xmlns:a16="http://schemas.microsoft.com/office/drawing/2014/main" id="{7A61A1E0-B651-D97A-AB42-D439D973A4DF}"/>
              </a:ext>
            </a:extLst>
          </p:cNvPr>
          <p:cNvSpPr txBox="1"/>
          <p:nvPr/>
        </p:nvSpPr>
        <p:spPr>
          <a:xfrm>
            <a:off x="4843683" y="1129030"/>
            <a:ext cx="6923182" cy="51936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9370" marR="812165">
              <a:lnSpc>
                <a:spcPct val="125000"/>
              </a:lnSpc>
              <a:spcBef>
                <a:spcPts val="100"/>
              </a:spcBef>
            </a:pPr>
            <a:r>
              <a:rPr lang="es-MX" sz="1200" b="1" dirty="0">
                <a:latin typeface="DejaVu Sans"/>
                <a:cs typeface="DejaVu Sans"/>
              </a:rPr>
              <a:t>1.- Consultar datos cedula, RUC</a:t>
            </a:r>
          </a:p>
          <a:p>
            <a:pPr marL="39370" marR="812165">
              <a:lnSpc>
                <a:spcPct val="125000"/>
              </a:lnSpc>
              <a:spcBef>
                <a:spcPts val="100"/>
              </a:spcBef>
            </a:pPr>
            <a:r>
              <a:rPr lang="es-MX" sz="1200" b="1" dirty="0">
                <a:latin typeface="DejaVu Sans"/>
                <a:cs typeface="DejaVu Sans"/>
              </a:rPr>
              <a:t>2.- Consultar y mostrar análisis de información de base de datos a la cual se conecta el agente, ejemplo: </a:t>
            </a:r>
            <a:r>
              <a:rPr lang="es-MX" sz="1200" b="1" dirty="0" err="1">
                <a:latin typeface="DejaVu Sans"/>
                <a:cs typeface="DejaVu Sans"/>
              </a:rPr>
              <a:t>Mysql</a:t>
            </a:r>
            <a:r>
              <a:rPr lang="es-MX" sz="1200" b="1" dirty="0">
                <a:latin typeface="DejaVu Sans"/>
                <a:cs typeface="DejaVu Sans"/>
              </a:rPr>
              <a:t>, Oracle, otras.</a:t>
            </a:r>
          </a:p>
          <a:p>
            <a:pPr marL="39370" marR="812165">
              <a:lnSpc>
                <a:spcPct val="125000"/>
              </a:lnSpc>
              <a:spcBef>
                <a:spcPts val="100"/>
              </a:spcBef>
            </a:pPr>
            <a:r>
              <a:rPr lang="es-MX" sz="1200" b="1" dirty="0">
                <a:latin typeface="DejaVu Sans"/>
                <a:cs typeface="DejaVu Sans"/>
              </a:rPr>
              <a:t>3.- Pedir Información de fuente alimentada por el contador ( </a:t>
            </a:r>
            <a:r>
              <a:rPr lang="es-MX" sz="1200" b="1" dirty="0" err="1">
                <a:latin typeface="DejaVu Sans"/>
                <a:cs typeface="DejaVu Sans"/>
              </a:rPr>
              <a:t>Sheet</a:t>
            </a:r>
            <a:r>
              <a:rPr lang="es-MX" sz="1200" b="1" dirty="0">
                <a:latin typeface="DejaVu Sans"/>
                <a:cs typeface="DejaVu Sans"/>
              </a:rPr>
              <a:t>: pedir claves, categorías, clientes, cuando vencen, enviar correo, enviar </a:t>
            </a:r>
            <a:r>
              <a:rPr lang="es-MX" sz="1200" b="1" dirty="0" err="1">
                <a:latin typeface="DejaVu Sans"/>
                <a:cs typeface="DejaVu Sans"/>
              </a:rPr>
              <a:t>whatsapp</a:t>
            </a:r>
            <a:r>
              <a:rPr lang="es-MX" sz="1200" b="1" dirty="0">
                <a:latin typeface="DejaVu Sans"/>
                <a:cs typeface="DejaVu Sans"/>
              </a:rPr>
              <a:t> grupal o individual)</a:t>
            </a:r>
          </a:p>
          <a:p>
            <a:pPr marL="39370" marR="812165">
              <a:lnSpc>
                <a:spcPct val="125000"/>
              </a:lnSpc>
              <a:spcBef>
                <a:spcPts val="100"/>
              </a:spcBef>
            </a:pPr>
            <a:r>
              <a:rPr lang="es-MX" sz="1200" b="1" dirty="0">
                <a:latin typeface="DejaVu Sans"/>
                <a:cs typeface="DejaVu Sans"/>
              </a:rPr>
              <a:t>4.- Enviar a descargar facturas electrónicas recibidas de uno o varios clientes de forma automática, envió manual o automático la descarga</a:t>
            </a:r>
          </a:p>
          <a:p>
            <a:pPr marL="39370" marR="812165">
              <a:lnSpc>
                <a:spcPct val="125000"/>
              </a:lnSpc>
              <a:spcBef>
                <a:spcPts val="100"/>
              </a:spcBef>
            </a:pPr>
            <a:r>
              <a:rPr lang="es-MX" sz="1200" b="1" dirty="0">
                <a:latin typeface="DejaVu Sans"/>
                <a:cs typeface="DejaVu Sans"/>
              </a:rPr>
              <a:t>5.- Enviar a descargar el RUC o Declaraciones PDF de uno o varios clientes y luego enviar a un correo o </a:t>
            </a:r>
            <a:r>
              <a:rPr lang="es-MX" sz="1200" b="1" dirty="0" err="1">
                <a:latin typeface="DejaVu Sans"/>
                <a:cs typeface="DejaVu Sans"/>
              </a:rPr>
              <a:t>Whatsapp</a:t>
            </a:r>
            <a:endParaRPr lang="es-MX" sz="1200" b="1" dirty="0">
              <a:latin typeface="DejaVu Sans"/>
              <a:cs typeface="DejaVu Sans"/>
            </a:endParaRPr>
          </a:p>
          <a:p>
            <a:pPr marL="39370" marR="812165">
              <a:lnSpc>
                <a:spcPct val="125000"/>
              </a:lnSpc>
              <a:spcBef>
                <a:spcPts val="100"/>
              </a:spcBef>
            </a:pPr>
            <a:r>
              <a:rPr lang="es-MX" sz="1200" b="1" dirty="0">
                <a:latin typeface="DejaVu Sans"/>
                <a:cs typeface="DejaVu Sans"/>
              </a:rPr>
              <a:t>6.- Solicitar reporte Excel de datos de los formularios en PDF 101,102,103,104</a:t>
            </a:r>
          </a:p>
          <a:p>
            <a:pPr marL="39370" marR="812165">
              <a:lnSpc>
                <a:spcPct val="125000"/>
              </a:lnSpc>
              <a:spcBef>
                <a:spcPts val="100"/>
              </a:spcBef>
            </a:pPr>
            <a:r>
              <a:rPr lang="es-MX" sz="1200" b="1" dirty="0">
                <a:latin typeface="DejaVu Sans"/>
                <a:cs typeface="DejaVu Sans"/>
              </a:rPr>
              <a:t>7.- Enviar notificaciones por recordatorio programado sea correo o </a:t>
            </a:r>
            <a:r>
              <a:rPr lang="es-MX" sz="1200" b="1" dirty="0" err="1">
                <a:latin typeface="DejaVu Sans"/>
                <a:cs typeface="DejaVu Sans"/>
              </a:rPr>
              <a:t>whatsapp</a:t>
            </a:r>
            <a:r>
              <a:rPr lang="es-MX" sz="1200" b="1" dirty="0">
                <a:latin typeface="DejaVu Sans"/>
                <a:cs typeface="DejaVu Sans"/>
              </a:rPr>
              <a:t>.</a:t>
            </a:r>
          </a:p>
          <a:p>
            <a:pPr marL="39370" marR="812165">
              <a:lnSpc>
                <a:spcPct val="125000"/>
              </a:lnSpc>
              <a:spcBef>
                <a:spcPts val="100"/>
              </a:spcBef>
            </a:pPr>
            <a:r>
              <a:rPr lang="es-MX" sz="1200" b="1" dirty="0">
                <a:latin typeface="DejaVu Sans"/>
                <a:cs typeface="DejaVu Sans"/>
              </a:rPr>
              <a:t>8.- Generar reporte de </a:t>
            </a:r>
            <a:r>
              <a:rPr lang="es-MX" sz="1200" b="1" dirty="0" err="1">
                <a:latin typeface="DejaVu Sans"/>
                <a:cs typeface="DejaVu Sans"/>
              </a:rPr>
              <a:t>txt</a:t>
            </a:r>
            <a:r>
              <a:rPr lang="es-MX" sz="1200" b="1" dirty="0">
                <a:latin typeface="DejaVu Sans"/>
                <a:cs typeface="DejaVu Sans"/>
              </a:rPr>
              <a:t> recibidos, o </a:t>
            </a:r>
            <a:r>
              <a:rPr lang="es-MX" sz="1200" b="1" dirty="0" err="1">
                <a:latin typeface="DejaVu Sans"/>
                <a:cs typeface="DejaVu Sans"/>
              </a:rPr>
              <a:t>txt</a:t>
            </a:r>
            <a:r>
              <a:rPr lang="es-MX" sz="1200" b="1" dirty="0">
                <a:latin typeface="DejaVu Sans"/>
                <a:cs typeface="DejaVu Sans"/>
              </a:rPr>
              <a:t> emitidos</a:t>
            </a:r>
          </a:p>
          <a:p>
            <a:pPr marL="39370" marR="812165">
              <a:lnSpc>
                <a:spcPct val="125000"/>
              </a:lnSpc>
              <a:spcBef>
                <a:spcPts val="100"/>
              </a:spcBef>
            </a:pPr>
            <a:r>
              <a:rPr lang="es-MX" sz="1200" b="1" dirty="0">
                <a:latin typeface="DejaVu Sans"/>
                <a:cs typeface="DejaVu Sans"/>
              </a:rPr>
              <a:t>9.- Atención autónoma para realizar citas y agendar con Google calendar.</a:t>
            </a:r>
          </a:p>
          <a:p>
            <a:pPr marL="39370" marR="812165">
              <a:lnSpc>
                <a:spcPct val="125000"/>
              </a:lnSpc>
              <a:spcBef>
                <a:spcPts val="100"/>
              </a:spcBef>
            </a:pPr>
            <a:r>
              <a:rPr lang="es-MX" sz="1200" b="1" dirty="0">
                <a:latin typeface="DejaVu Sans"/>
                <a:cs typeface="DejaVu Sans"/>
              </a:rPr>
              <a:t>10.- Leer de forma automática los datos de comprobantes de deposito y la información extraída la guarda en un Google </a:t>
            </a:r>
            <a:r>
              <a:rPr lang="es-MX" sz="1200" b="1" dirty="0" err="1">
                <a:latin typeface="DejaVu Sans"/>
                <a:cs typeface="DejaVu Sans"/>
              </a:rPr>
              <a:t>sheet</a:t>
            </a:r>
            <a:r>
              <a:rPr lang="es-MX" sz="1200" b="1" dirty="0">
                <a:latin typeface="DejaVu Sans"/>
                <a:cs typeface="DejaVu Sans"/>
              </a:rPr>
              <a:t> o base de datos.</a:t>
            </a:r>
          </a:p>
          <a:p>
            <a:pPr marL="39370" marR="812165">
              <a:lnSpc>
                <a:spcPct val="125000"/>
              </a:lnSpc>
              <a:spcBef>
                <a:spcPts val="100"/>
              </a:spcBef>
            </a:pPr>
            <a:r>
              <a:rPr lang="es-MX" sz="1200" b="1" dirty="0">
                <a:latin typeface="DejaVu Sans"/>
                <a:cs typeface="DejaVu Sans"/>
              </a:rPr>
              <a:t>11.- Realizar llamadas automáticas a clientes sea para ofertar un producto, entregar información de lo que necesitemos.</a:t>
            </a:r>
            <a:endParaRPr sz="1200" dirty="0">
              <a:latin typeface="DejaVu Sans"/>
              <a:cs typeface="DejaVu Sans"/>
            </a:endParaRPr>
          </a:p>
        </p:txBody>
      </p:sp>
    </p:spTree>
    <p:extLst>
      <p:ext uri="{BB962C8B-B14F-4D97-AF65-F5344CB8AC3E}">
        <p14:creationId xmlns:p14="http://schemas.microsoft.com/office/powerpoint/2010/main" val="342470021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6515099"/>
            <a:ext cx="12192000" cy="342900"/>
          </a:xfrm>
          <a:custGeom>
            <a:avLst/>
            <a:gdLst/>
            <a:ahLst/>
            <a:cxnLst/>
            <a:rect l="l" t="t" r="r" b="b"/>
            <a:pathLst>
              <a:path w="12192000" h="342900">
                <a:moveTo>
                  <a:pt x="0" y="342899"/>
                </a:moveTo>
                <a:lnTo>
                  <a:pt x="12191999" y="342899"/>
                </a:lnTo>
                <a:lnTo>
                  <a:pt x="12191999" y="0"/>
                </a:lnTo>
                <a:lnTo>
                  <a:pt x="0" y="0"/>
                </a:lnTo>
                <a:lnTo>
                  <a:pt x="0" y="342899"/>
                </a:lnTo>
                <a:close/>
              </a:path>
            </a:pathLst>
          </a:custGeom>
          <a:solidFill>
            <a:srgbClr val="F0F4F7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3" name="object 3"/>
          <p:cNvGrpSpPr/>
          <p:nvPr/>
        </p:nvGrpSpPr>
        <p:grpSpPr>
          <a:xfrm>
            <a:off x="0" y="0"/>
            <a:ext cx="12192000" cy="5562600"/>
            <a:chOff x="0" y="0"/>
            <a:chExt cx="12192000" cy="5562600"/>
          </a:xfrm>
        </p:grpSpPr>
        <p:sp>
          <p:nvSpPr>
            <p:cNvPr id="4" name="object 4"/>
            <p:cNvSpPr/>
            <p:nvPr/>
          </p:nvSpPr>
          <p:spPr>
            <a:xfrm>
              <a:off x="0" y="76199"/>
              <a:ext cx="12192000" cy="5486400"/>
            </a:xfrm>
            <a:custGeom>
              <a:avLst/>
              <a:gdLst/>
              <a:ahLst/>
              <a:cxnLst/>
              <a:rect l="l" t="t" r="r" b="b"/>
              <a:pathLst>
                <a:path w="12192000" h="5486400">
                  <a:moveTo>
                    <a:pt x="0" y="5486399"/>
                  </a:moveTo>
                  <a:lnTo>
                    <a:pt x="12191999" y="5486399"/>
                  </a:lnTo>
                  <a:lnTo>
                    <a:pt x="12191999" y="0"/>
                  </a:lnTo>
                  <a:lnTo>
                    <a:pt x="0" y="0"/>
                  </a:lnTo>
                  <a:lnTo>
                    <a:pt x="0" y="5486399"/>
                  </a:lnTo>
                  <a:close/>
                </a:path>
              </a:pathLst>
            </a:custGeom>
            <a:solidFill>
              <a:srgbClr val="F0F4F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0" y="0"/>
              <a:ext cx="12192000" cy="923925"/>
            </a:xfrm>
            <a:custGeom>
              <a:avLst/>
              <a:gdLst/>
              <a:ahLst/>
              <a:cxnLst/>
              <a:rect l="l" t="t" r="r" b="b"/>
              <a:pathLst>
                <a:path w="12192000" h="923925">
                  <a:moveTo>
                    <a:pt x="1333487" y="885825"/>
                  </a:moveTo>
                  <a:lnTo>
                    <a:pt x="571487" y="885825"/>
                  </a:lnTo>
                  <a:lnTo>
                    <a:pt x="571487" y="923925"/>
                  </a:lnTo>
                  <a:lnTo>
                    <a:pt x="1333487" y="923925"/>
                  </a:lnTo>
                  <a:lnTo>
                    <a:pt x="1333487" y="885825"/>
                  </a:lnTo>
                  <a:close/>
                </a:path>
                <a:path w="12192000" h="923925">
                  <a:moveTo>
                    <a:pt x="12191987" y="0"/>
                  </a:moveTo>
                  <a:lnTo>
                    <a:pt x="0" y="0"/>
                  </a:lnTo>
                  <a:lnTo>
                    <a:pt x="0" y="76200"/>
                  </a:lnTo>
                  <a:lnTo>
                    <a:pt x="12191987" y="76200"/>
                  </a:lnTo>
                  <a:lnTo>
                    <a:pt x="12191987" y="0"/>
                  </a:lnTo>
                  <a:close/>
                </a:path>
              </a:pathLst>
            </a:custGeom>
            <a:solidFill>
              <a:srgbClr val="0A539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10" dirty="0"/>
              <a:t>Conclusiones</a:t>
            </a:r>
          </a:p>
        </p:txBody>
      </p:sp>
      <p:grpSp>
        <p:nvGrpSpPr>
          <p:cNvPr id="7" name="object 7"/>
          <p:cNvGrpSpPr/>
          <p:nvPr/>
        </p:nvGrpSpPr>
        <p:grpSpPr>
          <a:xfrm>
            <a:off x="571499" y="1304924"/>
            <a:ext cx="3495675" cy="3971925"/>
            <a:chOff x="571499" y="1304924"/>
            <a:chExt cx="3495675" cy="3971925"/>
          </a:xfrm>
        </p:grpSpPr>
        <p:sp>
          <p:nvSpPr>
            <p:cNvPr id="8" name="object 8"/>
            <p:cNvSpPr/>
            <p:nvPr/>
          </p:nvSpPr>
          <p:spPr>
            <a:xfrm>
              <a:off x="571499" y="1304924"/>
              <a:ext cx="3495675" cy="3971925"/>
            </a:xfrm>
            <a:custGeom>
              <a:avLst/>
              <a:gdLst/>
              <a:ahLst/>
              <a:cxnLst/>
              <a:rect l="l" t="t" r="r" b="b"/>
              <a:pathLst>
                <a:path w="3495675" h="3971925">
                  <a:moveTo>
                    <a:pt x="3406678" y="3971924"/>
                  </a:moveTo>
                  <a:lnTo>
                    <a:pt x="88995" y="3971924"/>
                  </a:lnTo>
                  <a:lnTo>
                    <a:pt x="82801" y="3971314"/>
                  </a:lnTo>
                  <a:lnTo>
                    <a:pt x="37131" y="3952397"/>
                  </a:lnTo>
                  <a:lnTo>
                    <a:pt x="9643" y="3918902"/>
                  </a:lnTo>
                  <a:lnTo>
                    <a:pt x="0" y="3882928"/>
                  </a:lnTo>
                  <a:lnTo>
                    <a:pt x="0" y="3876674"/>
                  </a:lnTo>
                  <a:lnTo>
                    <a:pt x="0" y="88995"/>
                  </a:lnTo>
                  <a:lnTo>
                    <a:pt x="12577" y="47531"/>
                  </a:lnTo>
                  <a:lnTo>
                    <a:pt x="47532" y="12577"/>
                  </a:lnTo>
                  <a:lnTo>
                    <a:pt x="88995" y="0"/>
                  </a:lnTo>
                  <a:lnTo>
                    <a:pt x="3406678" y="0"/>
                  </a:lnTo>
                  <a:lnTo>
                    <a:pt x="3448141" y="12577"/>
                  </a:lnTo>
                  <a:lnTo>
                    <a:pt x="3483096" y="47531"/>
                  </a:lnTo>
                  <a:lnTo>
                    <a:pt x="3495674" y="88995"/>
                  </a:lnTo>
                  <a:lnTo>
                    <a:pt x="3495674" y="3882928"/>
                  </a:lnTo>
                  <a:lnTo>
                    <a:pt x="3483096" y="3924391"/>
                  </a:lnTo>
                  <a:lnTo>
                    <a:pt x="3448141" y="3959346"/>
                  </a:lnTo>
                  <a:lnTo>
                    <a:pt x="3412872" y="3971314"/>
                  </a:lnTo>
                  <a:lnTo>
                    <a:pt x="3406678" y="3971924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1933574" y="1543049"/>
              <a:ext cx="762000" cy="762000"/>
            </a:xfrm>
            <a:custGeom>
              <a:avLst/>
              <a:gdLst/>
              <a:ahLst/>
              <a:cxnLst/>
              <a:rect l="l" t="t" r="r" b="b"/>
              <a:pathLst>
                <a:path w="762000" h="762000">
                  <a:moveTo>
                    <a:pt x="380999" y="761999"/>
                  </a:moveTo>
                  <a:lnTo>
                    <a:pt x="334358" y="759134"/>
                  </a:lnTo>
                  <a:lnTo>
                    <a:pt x="288424" y="750582"/>
                  </a:lnTo>
                  <a:lnTo>
                    <a:pt x="243882" y="736471"/>
                  </a:lnTo>
                  <a:lnTo>
                    <a:pt x="201397" y="717011"/>
                  </a:lnTo>
                  <a:lnTo>
                    <a:pt x="161614" y="692498"/>
                  </a:lnTo>
                  <a:lnTo>
                    <a:pt x="125135" y="663302"/>
                  </a:lnTo>
                  <a:lnTo>
                    <a:pt x="92505" y="629860"/>
                  </a:lnTo>
                  <a:lnTo>
                    <a:pt x="64209" y="592672"/>
                  </a:lnTo>
                  <a:lnTo>
                    <a:pt x="40680" y="552299"/>
                  </a:lnTo>
                  <a:lnTo>
                    <a:pt x="22271" y="509355"/>
                  </a:lnTo>
                  <a:lnTo>
                    <a:pt x="9257" y="464480"/>
                  </a:lnTo>
                  <a:lnTo>
                    <a:pt x="1834" y="418344"/>
                  </a:lnTo>
                  <a:lnTo>
                    <a:pt x="0" y="380999"/>
                  </a:lnTo>
                  <a:lnTo>
                    <a:pt x="114" y="371646"/>
                  </a:lnTo>
                  <a:lnTo>
                    <a:pt x="4123" y="325095"/>
                  </a:lnTo>
                  <a:lnTo>
                    <a:pt x="13800" y="279384"/>
                  </a:lnTo>
                  <a:lnTo>
                    <a:pt x="29001" y="235197"/>
                  </a:lnTo>
                  <a:lnTo>
                    <a:pt x="49498" y="193203"/>
                  </a:lnTo>
                  <a:lnTo>
                    <a:pt x="74977" y="154038"/>
                  </a:lnTo>
                  <a:lnTo>
                    <a:pt x="105059" y="118286"/>
                  </a:lnTo>
                  <a:lnTo>
                    <a:pt x="139296" y="86483"/>
                  </a:lnTo>
                  <a:lnTo>
                    <a:pt x="177167" y="59109"/>
                  </a:lnTo>
                  <a:lnTo>
                    <a:pt x="218101" y="36579"/>
                  </a:lnTo>
                  <a:lnTo>
                    <a:pt x="261484" y="19230"/>
                  </a:lnTo>
                  <a:lnTo>
                    <a:pt x="306670" y="7320"/>
                  </a:lnTo>
                  <a:lnTo>
                    <a:pt x="352974" y="1032"/>
                  </a:lnTo>
                  <a:lnTo>
                    <a:pt x="380999" y="0"/>
                  </a:lnTo>
                  <a:lnTo>
                    <a:pt x="390352" y="114"/>
                  </a:lnTo>
                  <a:lnTo>
                    <a:pt x="436904" y="4123"/>
                  </a:lnTo>
                  <a:lnTo>
                    <a:pt x="482614" y="13800"/>
                  </a:lnTo>
                  <a:lnTo>
                    <a:pt x="526802" y="29001"/>
                  </a:lnTo>
                  <a:lnTo>
                    <a:pt x="568796" y="49497"/>
                  </a:lnTo>
                  <a:lnTo>
                    <a:pt x="607961" y="74977"/>
                  </a:lnTo>
                  <a:lnTo>
                    <a:pt x="643712" y="105059"/>
                  </a:lnTo>
                  <a:lnTo>
                    <a:pt x="675516" y="139296"/>
                  </a:lnTo>
                  <a:lnTo>
                    <a:pt x="702890" y="177167"/>
                  </a:lnTo>
                  <a:lnTo>
                    <a:pt x="725419" y="218101"/>
                  </a:lnTo>
                  <a:lnTo>
                    <a:pt x="742769" y="261484"/>
                  </a:lnTo>
                  <a:lnTo>
                    <a:pt x="754678" y="306670"/>
                  </a:lnTo>
                  <a:lnTo>
                    <a:pt x="760967" y="352974"/>
                  </a:lnTo>
                  <a:lnTo>
                    <a:pt x="761999" y="380999"/>
                  </a:lnTo>
                  <a:lnTo>
                    <a:pt x="761885" y="390353"/>
                  </a:lnTo>
                  <a:lnTo>
                    <a:pt x="757876" y="436904"/>
                  </a:lnTo>
                  <a:lnTo>
                    <a:pt x="748199" y="482614"/>
                  </a:lnTo>
                  <a:lnTo>
                    <a:pt x="732997" y="526802"/>
                  </a:lnTo>
                  <a:lnTo>
                    <a:pt x="712501" y="568796"/>
                  </a:lnTo>
                  <a:lnTo>
                    <a:pt x="687021" y="607961"/>
                  </a:lnTo>
                  <a:lnTo>
                    <a:pt x="656939" y="643712"/>
                  </a:lnTo>
                  <a:lnTo>
                    <a:pt x="622703" y="675517"/>
                  </a:lnTo>
                  <a:lnTo>
                    <a:pt x="584831" y="702890"/>
                  </a:lnTo>
                  <a:lnTo>
                    <a:pt x="543897" y="725419"/>
                  </a:lnTo>
                  <a:lnTo>
                    <a:pt x="500515" y="742769"/>
                  </a:lnTo>
                  <a:lnTo>
                    <a:pt x="455329" y="754679"/>
                  </a:lnTo>
                  <a:lnTo>
                    <a:pt x="409025" y="760968"/>
                  </a:lnTo>
                  <a:lnTo>
                    <a:pt x="380999" y="761999"/>
                  </a:lnTo>
                  <a:close/>
                </a:path>
              </a:pathLst>
            </a:custGeom>
            <a:solidFill>
              <a:srgbClr val="0A5394">
                <a:alpha val="14898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2085974" y="1724024"/>
              <a:ext cx="457200" cy="400050"/>
            </a:xfrm>
            <a:custGeom>
              <a:avLst/>
              <a:gdLst/>
              <a:ahLst/>
              <a:cxnLst/>
              <a:rect l="l" t="t" r="r" b="b"/>
              <a:pathLst>
                <a:path w="457200" h="400050">
                  <a:moveTo>
                    <a:pt x="428625" y="400050"/>
                  </a:moveTo>
                  <a:lnTo>
                    <a:pt x="71437" y="400050"/>
                  </a:lnTo>
                  <a:lnTo>
                    <a:pt x="43624" y="394438"/>
                  </a:lnTo>
                  <a:lnTo>
                    <a:pt x="20917" y="379132"/>
                  </a:lnTo>
                  <a:lnTo>
                    <a:pt x="5611" y="356425"/>
                  </a:lnTo>
                  <a:lnTo>
                    <a:pt x="0" y="328612"/>
                  </a:lnTo>
                  <a:lnTo>
                    <a:pt x="0" y="28575"/>
                  </a:lnTo>
                  <a:lnTo>
                    <a:pt x="2242" y="17442"/>
                  </a:lnTo>
                  <a:lnTo>
                    <a:pt x="8360" y="8360"/>
                  </a:lnTo>
                  <a:lnTo>
                    <a:pt x="17442" y="2242"/>
                  </a:lnTo>
                  <a:lnTo>
                    <a:pt x="28575" y="0"/>
                  </a:lnTo>
                  <a:lnTo>
                    <a:pt x="39707" y="2242"/>
                  </a:lnTo>
                  <a:lnTo>
                    <a:pt x="48789" y="8360"/>
                  </a:lnTo>
                  <a:lnTo>
                    <a:pt x="54907" y="17442"/>
                  </a:lnTo>
                  <a:lnTo>
                    <a:pt x="57150" y="28575"/>
                  </a:lnTo>
                  <a:lnTo>
                    <a:pt x="57150" y="336470"/>
                  </a:lnTo>
                  <a:lnTo>
                    <a:pt x="63579" y="342900"/>
                  </a:lnTo>
                  <a:lnTo>
                    <a:pt x="428625" y="342900"/>
                  </a:lnTo>
                  <a:lnTo>
                    <a:pt x="439757" y="345142"/>
                  </a:lnTo>
                  <a:lnTo>
                    <a:pt x="448839" y="351260"/>
                  </a:lnTo>
                  <a:lnTo>
                    <a:pt x="454957" y="360342"/>
                  </a:lnTo>
                  <a:lnTo>
                    <a:pt x="457200" y="371475"/>
                  </a:lnTo>
                  <a:lnTo>
                    <a:pt x="454957" y="382607"/>
                  </a:lnTo>
                  <a:lnTo>
                    <a:pt x="448839" y="391689"/>
                  </a:lnTo>
                  <a:lnTo>
                    <a:pt x="439757" y="397807"/>
                  </a:lnTo>
                  <a:lnTo>
                    <a:pt x="428625" y="400050"/>
                  </a:lnTo>
                  <a:close/>
                </a:path>
                <a:path w="457200" h="400050">
                  <a:moveTo>
                    <a:pt x="366742" y="159573"/>
                  </a:moveTo>
                  <a:lnTo>
                    <a:pt x="285750" y="159573"/>
                  </a:lnTo>
                  <a:lnTo>
                    <a:pt x="379779" y="65454"/>
                  </a:lnTo>
                  <a:lnTo>
                    <a:pt x="389239" y="59175"/>
                  </a:lnTo>
                  <a:lnTo>
                    <a:pt x="400005" y="57083"/>
                  </a:lnTo>
                  <a:lnTo>
                    <a:pt x="410771" y="59175"/>
                  </a:lnTo>
                  <a:lnTo>
                    <a:pt x="420231" y="65454"/>
                  </a:lnTo>
                  <a:lnTo>
                    <a:pt x="426509" y="74914"/>
                  </a:lnTo>
                  <a:lnTo>
                    <a:pt x="428602" y="85680"/>
                  </a:lnTo>
                  <a:lnTo>
                    <a:pt x="426509" y="96446"/>
                  </a:lnTo>
                  <a:lnTo>
                    <a:pt x="419878" y="106437"/>
                  </a:lnTo>
                  <a:lnTo>
                    <a:pt x="366742" y="159573"/>
                  </a:lnTo>
                  <a:close/>
                </a:path>
                <a:path w="457200" h="400050">
                  <a:moveTo>
                    <a:pt x="114255" y="257152"/>
                  </a:moveTo>
                  <a:lnTo>
                    <a:pt x="103489" y="255059"/>
                  </a:lnTo>
                  <a:lnTo>
                    <a:pt x="94029" y="248781"/>
                  </a:lnTo>
                  <a:lnTo>
                    <a:pt x="87750" y="239321"/>
                  </a:lnTo>
                  <a:lnTo>
                    <a:pt x="85658" y="228555"/>
                  </a:lnTo>
                  <a:lnTo>
                    <a:pt x="87750" y="217789"/>
                  </a:lnTo>
                  <a:lnTo>
                    <a:pt x="94029" y="208329"/>
                  </a:lnTo>
                  <a:lnTo>
                    <a:pt x="194042" y="108317"/>
                  </a:lnTo>
                  <a:lnTo>
                    <a:pt x="203501" y="102038"/>
                  </a:lnTo>
                  <a:lnTo>
                    <a:pt x="214267" y="99945"/>
                  </a:lnTo>
                  <a:lnTo>
                    <a:pt x="225033" y="102038"/>
                  </a:lnTo>
                  <a:lnTo>
                    <a:pt x="234493" y="108317"/>
                  </a:lnTo>
                  <a:lnTo>
                    <a:pt x="285750" y="159573"/>
                  </a:lnTo>
                  <a:lnTo>
                    <a:pt x="366742" y="159573"/>
                  </a:lnTo>
                  <a:lnTo>
                    <a:pt x="357276" y="169038"/>
                  </a:lnTo>
                  <a:lnTo>
                    <a:pt x="214312" y="169038"/>
                  </a:lnTo>
                  <a:lnTo>
                    <a:pt x="134481" y="248781"/>
                  </a:lnTo>
                  <a:lnTo>
                    <a:pt x="125021" y="255059"/>
                  </a:lnTo>
                  <a:lnTo>
                    <a:pt x="114255" y="257152"/>
                  </a:lnTo>
                  <a:close/>
                </a:path>
                <a:path w="457200" h="400050">
                  <a:moveTo>
                    <a:pt x="419878" y="106437"/>
                  </a:moveTo>
                  <a:lnTo>
                    <a:pt x="420217" y="105926"/>
                  </a:lnTo>
                  <a:lnTo>
                    <a:pt x="420388" y="105926"/>
                  </a:lnTo>
                  <a:lnTo>
                    <a:pt x="419878" y="106437"/>
                  </a:lnTo>
                  <a:close/>
                </a:path>
                <a:path w="457200" h="400050">
                  <a:moveTo>
                    <a:pt x="286368" y="228555"/>
                  </a:moveTo>
                  <a:lnTo>
                    <a:pt x="285220" y="228555"/>
                  </a:lnTo>
                  <a:lnTo>
                    <a:pt x="275028" y="226574"/>
                  </a:lnTo>
                  <a:lnTo>
                    <a:pt x="265568" y="220295"/>
                  </a:lnTo>
                  <a:lnTo>
                    <a:pt x="214312" y="169038"/>
                  </a:lnTo>
                  <a:lnTo>
                    <a:pt x="357276" y="169038"/>
                  </a:lnTo>
                  <a:lnTo>
                    <a:pt x="306020" y="220295"/>
                  </a:lnTo>
                  <a:lnTo>
                    <a:pt x="296560" y="226574"/>
                  </a:lnTo>
                  <a:lnTo>
                    <a:pt x="286368" y="228555"/>
                  </a:lnTo>
                  <a:close/>
                </a:path>
              </a:pathLst>
            </a:custGeom>
            <a:solidFill>
              <a:srgbClr val="0A539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1" name="object 11"/>
          <p:cNvSpPr txBox="1"/>
          <p:nvPr/>
        </p:nvSpPr>
        <p:spPr>
          <a:xfrm>
            <a:off x="1750020" y="2492375"/>
            <a:ext cx="1135380" cy="2540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500" b="1" spc="-10" dirty="0">
                <a:solidFill>
                  <a:srgbClr val="1F2937"/>
                </a:solidFill>
                <a:latin typeface="DejaVu Sans"/>
                <a:cs typeface="DejaVu Sans"/>
              </a:rPr>
              <a:t>Beneficios</a:t>
            </a:r>
            <a:endParaRPr sz="1500">
              <a:latin typeface="DejaVu Sans"/>
              <a:cs typeface="DejaVu Sans"/>
            </a:endParaRPr>
          </a:p>
        </p:txBody>
      </p:sp>
      <p:grpSp>
        <p:nvGrpSpPr>
          <p:cNvPr id="12" name="object 12"/>
          <p:cNvGrpSpPr/>
          <p:nvPr/>
        </p:nvGrpSpPr>
        <p:grpSpPr>
          <a:xfrm>
            <a:off x="809624" y="1304924"/>
            <a:ext cx="7029450" cy="3971925"/>
            <a:chOff x="809624" y="1304924"/>
            <a:chExt cx="7029450" cy="3971925"/>
          </a:xfrm>
        </p:grpSpPr>
        <p:pic>
          <p:nvPicPr>
            <p:cNvPr id="13" name="object 1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809624" y="3009899"/>
              <a:ext cx="152399" cy="152399"/>
            </a:xfrm>
            <a:prstGeom prst="rect">
              <a:avLst/>
            </a:prstGeom>
          </p:spPr>
        </p:pic>
        <p:pic>
          <p:nvPicPr>
            <p:cNvPr id="14" name="object 14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809624" y="3581399"/>
              <a:ext cx="152399" cy="152399"/>
            </a:xfrm>
            <a:prstGeom prst="rect">
              <a:avLst/>
            </a:prstGeom>
          </p:spPr>
        </p:pic>
        <p:pic>
          <p:nvPicPr>
            <p:cNvPr id="15" name="object 15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809624" y="3924299"/>
              <a:ext cx="152399" cy="152399"/>
            </a:xfrm>
            <a:prstGeom prst="rect">
              <a:avLst/>
            </a:prstGeom>
          </p:spPr>
        </p:pic>
        <p:pic>
          <p:nvPicPr>
            <p:cNvPr id="16" name="object 16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809624" y="4267199"/>
              <a:ext cx="152399" cy="152399"/>
            </a:xfrm>
            <a:prstGeom prst="rect">
              <a:avLst/>
            </a:prstGeom>
          </p:spPr>
        </p:pic>
        <p:sp>
          <p:nvSpPr>
            <p:cNvPr id="17" name="object 17"/>
            <p:cNvSpPr/>
            <p:nvPr/>
          </p:nvSpPr>
          <p:spPr>
            <a:xfrm>
              <a:off x="4352924" y="1304924"/>
              <a:ext cx="3486150" cy="3971925"/>
            </a:xfrm>
            <a:custGeom>
              <a:avLst/>
              <a:gdLst/>
              <a:ahLst/>
              <a:cxnLst/>
              <a:rect l="l" t="t" r="r" b="b"/>
              <a:pathLst>
                <a:path w="3486150" h="3971925">
                  <a:moveTo>
                    <a:pt x="3397154" y="3971924"/>
                  </a:moveTo>
                  <a:lnTo>
                    <a:pt x="88995" y="3971924"/>
                  </a:lnTo>
                  <a:lnTo>
                    <a:pt x="82801" y="3971314"/>
                  </a:lnTo>
                  <a:lnTo>
                    <a:pt x="37131" y="3952397"/>
                  </a:lnTo>
                  <a:lnTo>
                    <a:pt x="9643" y="3918902"/>
                  </a:lnTo>
                  <a:lnTo>
                    <a:pt x="0" y="3882928"/>
                  </a:lnTo>
                  <a:lnTo>
                    <a:pt x="0" y="3876674"/>
                  </a:lnTo>
                  <a:lnTo>
                    <a:pt x="0" y="88995"/>
                  </a:lnTo>
                  <a:lnTo>
                    <a:pt x="12577" y="47531"/>
                  </a:lnTo>
                  <a:lnTo>
                    <a:pt x="47531" y="12577"/>
                  </a:lnTo>
                  <a:lnTo>
                    <a:pt x="88995" y="0"/>
                  </a:lnTo>
                  <a:lnTo>
                    <a:pt x="3397154" y="0"/>
                  </a:lnTo>
                  <a:lnTo>
                    <a:pt x="3438616" y="12577"/>
                  </a:lnTo>
                  <a:lnTo>
                    <a:pt x="3473570" y="47531"/>
                  </a:lnTo>
                  <a:lnTo>
                    <a:pt x="3486149" y="88995"/>
                  </a:lnTo>
                  <a:lnTo>
                    <a:pt x="3486149" y="3882928"/>
                  </a:lnTo>
                  <a:lnTo>
                    <a:pt x="3473570" y="3924391"/>
                  </a:lnTo>
                  <a:lnTo>
                    <a:pt x="3438615" y="3959346"/>
                  </a:lnTo>
                  <a:lnTo>
                    <a:pt x="3403347" y="3971314"/>
                  </a:lnTo>
                  <a:lnTo>
                    <a:pt x="3397154" y="3971924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" name="object 18"/>
            <p:cNvSpPr/>
            <p:nvPr/>
          </p:nvSpPr>
          <p:spPr>
            <a:xfrm>
              <a:off x="5714999" y="1543049"/>
              <a:ext cx="762000" cy="762000"/>
            </a:xfrm>
            <a:custGeom>
              <a:avLst/>
              <a:gdLst/>
              <a:ahLst/>
              <a:cxnLst/>
              <a:rect l="l" t="t" r="r" b="b"/>
              <a:pathLst>
                <a:path w="762000" h="762000">
                  <a:moveTo>
                    <a:pt x="380999" y="761999"/>
                  </a:moveTo>
                  <a:lnTo>
                    <a:pt x="334358" y="759134"/>
                  </a:lnTo>
                  <a:lnTo>
                    <a:pt x="288424" y="750582"/>
                  </a:lnTo>
                  <a:lnTo>
                    <a:pt x="243881" y="736471"/>
                  </a:lnTo>
                  <a:lnTo>
                    <a:pt x="201397" y="717011"/>
                  </a:lnTo>
                  <a:lnTo>
                    <a:pt x="161614" y="692498"/>
                  </a:lnTo>
                  <a:lnTo>
                    <a:pt x="125135" y="663302"/>
                  </a:lnTo>
                  <a:lnTo>
                    <a:pt x="92505" y="629860"/>
                  </a:lnTo>
                  <a:lnTo>
                    <a:pt x="64209" y="592672"/>
                  </a:lnTo>
                  <a:lnTo>
                    <a:pt x="40679" y="552299"/>
                  </a:lnTo>
                  <a:lnTo>
                    <a:pt x="22271" y="509355"/>
                  </a:lnTo>
                  <a:lnTo>
                    <a:pt x="9257" y="464480"/>
                  </a:lnTo>
                  <a:lnTo>
                    <a:pt x="1834" y="418344"/>
                  </a:lnTo>
                  <a:lnTo>
                    <a:pt x="0" y="380999"/>
                  </a:lnTo>
                  <a:lnTo>
                    <a:pt x="114" y="371646"/>
                  </a:lnTo>
                  <a:lnTo>
                    <a:pt x="4122" y="325095"/>
                  </a:lnTo>
                  <a:lnTo>
                    <a:pt x="13799" y="279384"/>
                  </a:lnTo>
                  <a:lnTo>
                    <a:pt x="29001" y="235197"/>
                  </a:lnTo>
                  <a:lnTo>
                    <a:pt x="49498" y="193203"/>
                  </a:lnTo>
                  <a:lnTo>
                    <a:pt x="74977" y="154038"/>
                  </a:lnTo>
                  <a:lnTo>
                    <a:pt x="105059" y="118286"/>
                  </a:lnTo>
                  <a:lnTo>
                    <a:pt x="139296" y="86483"/>
                  </a:lnTo>
                  <a:lnTo>
                    <a:pt x="177167" y="59109"/>
                  </a:lnTo>
                  <a:lnTo>
                    <a:pt x="218100" y="36579"/>
                  </a:lnTo>
                  <a:lnTo>
                    <a:pt x="261484" y="19230"/>
                  </a:lnTo>
                  <a:lnTo>
                    <a:pt x="306670" y="7320"/>
                  </a:lnTo>
                  <a:lnTo>
                    <a:pt x="352975" y="1032"/>
                  </a:lnTo>
                  <a:lnTo>
                    <a:pt x="380999" y="0"/>
                  </a:lnTo>
                  <a:lnTo>
                    <a:pt x="390353" y="114"/>
                  </a:lnTo>
                  <a:lnTo>
                    <a:pt x="436904" y="4123"/>
                  </a:lnTo>
                  <a:lnTo>
                    <a:pt x="482615" y="13800"/>
                  </a:lnTo>
                  <a:lnTo>
                    <a:pt x="526802" y="29001"/>
                  </a:lnTo>
                  <a:lnTo>
                    <a:pt x="568796" y="49497"/>
                  </a:lnTo>
                  <a:lnTo>
                    <a:pt x="607961" y="74977"/>
                  </a:lnTo>
                  <a:lnTo>
                    <a:pt x="643712" y="105059"/>
                  </a:lnTo>
                  <a:lnTo>
                    <a:pt x="675516" y="139296"/>
                  </a:lnTo>
                  <a:lnTo>
                    <a:pt x="702890" y="177167"/>
                  </a:lnTo>
                  <a:lnTo>
                    <a:pt x="725420" y="218101"/>
                  </a:lnTo>
                  <a:lnTo>
                    <a:pt x="742770" y="261484"/>
                  </a:lnTo>
                  <a:lnTo>
                    <a:pt x="754678" y="306670"/>
                  </a:lnTo>
                  <a:lnTo>
                    <a:pt x="760968" y="352974"/>
                  </a:lnTo>
                  <a:lnTo>
                    <a:pt x="761999" y="380999"/>
                  </a:lnTo>
                  <a:lnTo>
                    <a:pt x="761885" y="390353"/>
                  </a:lnTo>
                  <a:lnTo>
                    <a:pt x="757876" y="436904"/>
                  </a:lnTo>
                  <a:lnTo>
                    <a:pt x="748199" y="482614"/>
                  </a:lnTo>
                  <a:lnTo>
                    <a:pt x="732997" y="526802"/>
                  </a:lnTo>
                  <a:lnTo>
                    <a:pt x="712501" y="568796"/>
                  </a:lnTo>
                  <a:lnTo>
                    <a:pt x="687021" y="607961"/>
                  </a:lnTo>
                  <a:lnTo>
                    <a:pt x="656939" y="643712"/>
                  </a:lnTo>
                  <a:lnTo>
                    <a:pt x="622703" y="675517"/>
                  </a:lnTo>
                  <a:lnTo>
                    <a:pt x="584831" y="702890"/>
                  </a:lnTo>
                  <a:lnTo>
                    <a:pt x="543898" y="725419"/>
                  </a:lnTo>
                  <a:lnTo>
                    <a:pt x="500515" y="742769"/>
                  </a:lnTo>
                  <a:lnTo>
                    <a:pt x="455329" y="754679"/>
                  </a:lnTo>
                  <a:lnTo>
                    <a:pt x="409025" y="760968"/>
                  </a:lnTo>
                  <a:lnTo>
                    <a:pt x="380999" y="761999"/>
                  </a:lnTo>
                  <a:close/>
                </a:path>
              </a:pathLst>
            </a:custGeom>
            <a:solidFill>
              <a:srgbClr val="FF9900">
                <a:alpha val="14898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" name="object 19"/>
            <p:cNvSpPr/>
            <p:nvPr/>
          </p:nvSpPr>
          <p:spPr>
            <a:xfrm>
              <a:off x="5867433" y="1724024"/>
              <a:ext cx="457200" cy="400050"/>
            </a:xfrm>
            <a:custGeom>
              <a:avLst/>
              <a:gdLst/>
              <a:ahLst/>
              <a:cxnLst/>
              <a:rect l="l" t="t" r="r" b="b"/>
              <a:pathLst>
                <a:path w="457200" h="400050">
                  <a:moveTo>
                    <a:pt x="421447" y="400050"/>
                  </a:moveTo>
                  <a:lnTo>
                    <a:pt x="35685" y="400050"/>
                  </a:lnTo>
                  <a:lnTo>
                    <a:pt x="26348" y="398802"/>
                  </a:lnTo>
                  <a:lnTo>
                    <a:pt x="0" y="364163"/>
                  </a:lnTo>
                  <a:lnTo>
                    <a:pt x="1245" y="354964"/>
                  </a:lnTo>
                  <a:lnTo>
                    <a:pt x="197759" y="17680"/>
                  </a:lnTo>
                  <a:lnTo>
                    <a:pt x="228566" y="0"/>
                  </a:lnTo>
                  <a:lnTo>
                    <a:pt x="237825" y="1218"/>
                  </a:lnTo>
                  <a:lnTo>
                    <a:pt x="316085" y="114300"/>
                  </a:lnTo>
                  <a:lnTo>
                    <a:pt x="228566" y="114300"/>
                  </a:lnTo>
                  <a:lnTo>
                    <a:pt x="220207" y="115978"/>
                  </a:lnTo>
                  <a:lnTo>
                    <a:pt x="213397" y="120561"/>
                  </a:lnTo>
                  <a:lnTo>
                    <a:pt x="208813" y="127372"/>
                  </a:lnTo>
                  <a:lnTo>
                    <a:pt x="207135" y="135731"/>
                  </a:lnTo>
                  <a:lnTo>
                    <a:pt x="207135" y="235743"/>
                  </a:lnTo>
                  <a:lnTo>
                    <a:pt x="208813" y="244102"/>
                  </a:lnTo>
                  <a:lnTo>
                    <a:pt x="213397" y="250913"/>
                  </a:lnTo>
                  <a:lnTo>
                    <a:pt x="220207" y="255496"/>
                  </a:lnTo>
                  <a:lnTo>
                    <a:pt x="228566" y="257175"/>
                  </a:lnTo>
                  <a:lnTo>
                    <a:pt x="399946" y="257175"/>
                  </a:lnTo>
                  <a:lnTo>
                    <a:pt x="416718" y="285750"/>
                  </a:lnTo>
                  <a:lnTo>
                    <a:pt x="224777" y="285750"/>
                  </a:lnTo>
                  <a:lnTo>
                    <a:pt x="221132" y="286475"/>
                  </a:lnTo>
                  <a:lnTo>
                    <a:pt x="199991" y="310535"/>
                  </a:lnTo>
                  <a:lnTo>
                    <a:pt x="199991" y="318114"/>
                  </a:lnTo>
                  <a:lnTo>
                    <a:pt x="224777" y="342899"/>
                  </a:lnTo>
                  <a:lnTo>
                    <a:pt x="450263" y="342899"/>
                  </a:lnTo>
                  <a:lnTo>
                    <a:pt x="452255" y="346293"/>
                  </a:lnTo>
                  <a:lnTo>
                    <a:pt x="455908" y="354964"/>
                  </a:lnTo>
                  <a:lnTo>
                    <a:pt x="457161" y="364163"/>
                  </a:lnTo>
                  <a:lnTo>
                    <a:pt x="455998" y="373379"/>
                  </a:lnTo>
                  <a:lnTo>
                    <a:pt x="452433" y="382101"/>
                  </a:lnTo>
                  <a:lnTo>
                    <a:pt x="446713" y="389577"/>
                  </a:lnTo>
                  <a:lnTo>
                    <a:pt x="439351" y="395227"/>
                  </a:lnTo>
                  <a:lnTo>
                    <a:pt x="430784" y="398802"/>
                  </a:lnTo>
                  <a:lnTo>
                    <a:pt x="421447" y="400050"/>
                  </a:lnTo>
                  <a:close/>
                </a:path>
                <a:path w="457200" h="400050">
                  <a:moveTo>
                    <a:pt x="399946" y="257175"/>
                  </a:moveTo>
                  <a:lnTo>
                    <a:pt x="228566" y="257175"/>
                  </a:lnTo>
                  <a:lnTo>
                    <a:pt x="236925" y="255496"/>
                  </a:lnTo>
                  <a:lnTo>
                    <a:pt x="243735" y="250913"/>
                  </a:lnTo>
                  <a:lnTo>
                    <a:pt x="248319" y="244102"/>
                  </a:lnTo>
                  <a:lnTo>
                    <a:pt x="249997" y="235743"/>
                  </a:lnTo>
                  <a:lnTo>
                    <a:pt x="249997" y="135731"/>
                  </a:lnTo>
                  <a:lnTo>
                    <a:pt x="248319" y="127372"/>
                  </a:lnTo>
                  <a:lnTo>
                    <a:pt x="243735" y="120561"/>
                  </a:lnTo>
                  <a:lnTo>
                    <a:pt x="236925" y="115978"/>
                  </a:lnTo>
                  <a:lnTo>
                    <a:pt x="228566" y="114300"/>
                  </a:lnTo>
                  <a:lnTo>
                    <a:pt x="316085" y="114300"/>
                  </a:lnTo>
                  <a:lnTo>
                    <a:pt x="399946" y="257175"/>
                  </a:lnTo>
                  <a:close/>
                </a:path>
                <a:path w="457200" h="400050">
                  <a:moveTo>
                    <a:pt x="450263" y="342899"/>
                  </a:moveTo>
                  <a:lnTo>
                    <a:pt x="232355" y="342899"/>
                  </a:lnTo>
                  <a:lnTo>
                    <a:pt x="236000" y="342174"/>
                  </a:lnTo>
                  <a:lnTo>
                    <a:pt x="243002" y="339274"/>
                  </a:lnTo>
                  <a:lnTo>
                    <a:pt x="257141" y="318114"/>
                  </a:lnTo>
                  <a:lnTo>
                    <a:pt x="257141" y="310535"/>
                  </a:lnTo>
                  <a:lnTo>
                    <a:pt x="232355" y="285750"/>
                  </a:lnTo>
                  <a:lnTo>
                    <a:pt x="416718" y="285750"/>
                  </a:lnTo>
                  <a:lnTo>
                    <a:pt x="450263" y="342899"/>
                  </a:lnTo>
                  <a:close/>
                </a:path>
              </a:pathLst>
            </a:custGeom>
            <a:solidFill>
              <a:srgbClr val="FF99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0" name="object 20"/>
          <p:cNvSpPr txBox="1"/>
          <p:nvPr/>
        </p:nvSpPr>
        <p:spPr>
          <a:xfrm>
            <a:off x="1044575" y="2932429"/>
            <a:ext cx="2404745" cy="4826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25000"/>
              </a:lnSpc>
              <a:spcBef>
                <a:spcPts val="100"/>
              </a:spcBef>
            </a:pPr>
            <a:r>
              <a:rPr sz="1200" dirty="0">
                <a:latin typeface="DejaVu Sans"/>
                <a:cs typeface="DejaVu Sans"/>
              </a:rPr>
              <a:t>Mayor</a:t>
            </a:r>
            <a:r>
              <a:rPr sz="1200" spc="-50" dirty="0">
                <a:latin typeface="DejaVu Sans"/>
                <a:cs typeface="DejaVu Sans"/>
              </a:rPr>
              <a:t> </a:t>
            </a:r>
            <a:r>
              <a:rPr sz="1200" dirty="0">
                <a:latin typeface="DejaVu Sans"/>
                <a:cs typeface="DejaVu Sans"/>
              </a:rPr>
              <a:t>precisión</a:t>
            </a:r>
            <a:r>
              <a:rPr sz="1200" spc="-50" dirty="0">
                <a:latin typeface="DejaVu Sans"/>
                <a:cs typeface="DejaVu Sans"/>
              </a:rPr>
              <a:t> </a:t>
            </a:r>
            <a:r>
              <a:rPr sz="1200" dirty="0">
                <a:latin typeface="DejaVu Sans"/>
                <a:cs typeface="DejaVu Sans"/>
              </a:rPr>
              <a:t>y</a:t>
            </a:r>
            <a:r>
              <a:rPr sz="1200" spc="-50" dirty="0">
                <a:latin typeface="DejaVu Sans"/>
                <a:cs typeface="DejaVu Sans"/>
              </a:rPr>
              <a:t> </a:t>
            </a:r>
            <a:r>
              <a:rPr sz="1200" dirty="0">
                <a:latin typeface="DejaVu Sans"/>
                <a:cs typeface="DejaVu Sans"/>
              </a:rPr>
              <a:t>reducción</a:t>
            </a:r>
            <a:r>
              <a:rPr sz="1200" spc="-50" dirty="0">
                <a:latin typeface="DejaVu Sans"/>
                <a:cs typeface="DejaVu Sans"/>
              </a:rPr>
              <a:t> </a:t>
            </a:r>
            <a:r>
              <a:rPr sz="1200" spc="-25" dirty="0">
                <a:latin typeface="DejaVu Sans"/>
                <a:cs typeface="DejaVu Sans"/>
              </a:rPr>
              <a:t>de </a:t>
            </a:r>
            <a:r>
              <a:rPr sz="1200" spc="-10" dirty="0">
                <a:latin typeface="DejaVu Sans"/>
                <a:cs typeface="DejaVu Sans"/>
              </a:rPr>
              <a:t>errores</a:t>
            </a:r>
            <a:endParaRPr sz="1200">
              <a:latin typeface="DejaVu Sans"/>
              <a:cs typeface="DejaVu Sans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1044575" y="3549650"/>
            <a:ext cx="2756535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latin typeface="DejaVu Sans"/>
                <a:cs typeface="DejaVu Sans"/>
              </a:rPr>
              <a:t>Automatización</a:t>
            </a:r>
            <a:r>
              <a:rPr sz="1200" spc="-55" dirty="0">
                <a:latin typeface="DejaVu Sans"/>
                <a:cs typeface="DejaVu Sans"/>
              </a:rPr>
              <a:t> </a:t>
            </a:r>
            <a:r>
              <a:rPr sz="1200" dirty="0">
                <a:latin typeface="DejaVu Sans"/>
                <a:cs typeface="DejaVu Sans"/>
              </a:rPr>
              <a:t>de</a:t>
            </a:r>
            <a:r>
              <a:rPr sz="1200" spc="-55" dirty="0">
                <a:latin typeface="DejaVu Sans"/>
                <a:cs typeface="DejaVu Sans"/>
              </a:rPr>
              <a:t> </a:t>
            </a:r>
            <a:r>
              <a:rPr sz="1200" dirty="0">
                <a:latin typeface="DejaVu Sans"/>
                <a:cs typeface="DejaVu Sans"/>
              </a:rPr>
              <a:t>tareas</a:t>
            </a:r>
            <a:r>
              <a:rPr sz="1200" spc="-55" dirty="0">
                <a:latin typeface="DejaVu Sans"/>
                <a:cs typeface="DejaVu Sans"/>
              </a:rPr>
              <a:t> </a:t>
            </a:r>
            <a:r>
              <a:rPr sz="1200" spc="-10" dirty="0">
                <a:latin typeface="DejaVu Sans"/>
                <a:cs typeface="DejaVu Sans"/>
              </a:rPr>
              <a:t>rutinarias</a:t>
            </a:r>
            <a:endParaRPr sz="1200">
              <a:latin typeface="DejaVu Sans"/>
              <a:cs typeface="DejaVu Sans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1044575" y="3892550"/>
            <a:ext cx="2419985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latin typeface="DejaVu Sans"/>
                <a:cs typeface="DejaVu Sans"/>
              </a:rPr>
              <a:t>Análisis</a:t>
            </a:r>
            <a:r>
              <a:rPr sz="1200" spc="-30" dirty="0">
                <a:latin typeface="DejaVu Sans"/>
                <a:cs typeface="DejaVu Sans"/>
              </a:rPr>
              <a:t> </a:t>
            </a:r>
            <a:r>
              <a:rPr sz="1200" dirty="0">
                <a:latin typeface="DejaVu Sans"/>
                <a:cs typeface="DejaVu Sans"/>
              </a:rPr>
              <a:t>de</a:t>
            </a:r>
            <a:r>
              <a:rPr sz="1200" spc="-25" dirty="0">
                <a:latin typeface="DejaVu Sans"/>
                <a:cs typeface="DejaVu Sans"/>
              </a:rPr>
              <a:t> </a:t>
            </a:r>
            <a:r>
              <a:rPr sz="1200" dirty="0">
                <a:latin typeface="DejaVu Sans"/>
                <a:cs typeface="DejaVu Sans"/>
              </a:rPr>
              <a:t>datos</a:t>
            </a:r>
            <a:r>
              <a:rPr sz="1200" spc="-25" dirty="0">
                <a:latin typeface="DejaVu Sans"/>
                <a:cs typeface="DejaVu Sans"/>
              </a:rPr>
              <a:t> </a:t>
            </a:r>
            <a:r>
              <a:rPr sz="1200" dirty="0">
                <a:latin typeface="DejaVu Sans"/>
                <a:cs typeface="DejaVu Sans"/>
              </a:rPr>
              <a:t>más</a:t>
            </a:r>
            <a:r>
              <a:rPr sz="1200" spc="-25" dirty="0">
                <a:latin typeface="DejaVu Sans"/>
                <a:cs typeface="DejaVu Sans"/>
              </a:rPr>
              <a:t> </a:t>
            </a:r>
            <a:r>
              <a:rPr sz="1200" spc="-10" dirty="0">
                <a:latin typeface="DejaVu Sans"/>
                <a:cs typeface="DejaVu Sans"/>
              </a:rPr>
              <a:t>profundo</a:t>
            </a:r>
            <a:endParaRPr sz="1200">
              <a:latin typeface="DejaVu Sans"/>
              <a:cs typeface="DejaVu Sans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1044575" y="4235450"/>
            <a:ext cx="2441575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spc="-10" dirty="0">
                <a:latin typeface="DejaVu Sans"/>
                <a:cs typeface="DejaVu Sans"/>
              </a:rPr>
              <a:t>Reducción</a:t>
            </a:r>
            <a:r>
              <a:rPr sz="1200" spc="-25" dirty="0">
                <a:latin typeface="DejaVu Sans"/>
                <a:cs typeface="DejaVu Sans"/>
              </a:rPr>
              <a:t> </a:t>
            </a:r>
            <a:r>
              <a:rPr sz="1200" dirty="0">
                <a:latin typeface="DejaVu Sans"/>
                <a:cs typeface="DejaVu Sans"/>
              </a:rPr>
              <a:t>de</a:t>
            </a:r>
            <a:r>
              <a:rPr sz="1200" spc="-20" dirty="0">
                <a:latin typeface="DejaVu Sans"/>
                <a:cs typeface="DejaVu Sans"/>
              </a:rPr>
              <a:t> </a:t>
            </a:r>
            <a:r>
              <a:rPr sz="1200" dirty="0">
                <a:latin typeface="DejaVu Sans"/>
                <a:cs typeface="DejaVu Sans"/>
              </a:rPr>
              <a:t>costes</a:t>
            </a:r>
            <a:r>
              <a:rPr sz="1200" spc="-25" dirty="0">
                <a:latin typeface="DejaVu Sans"/>
                <a:cs typeface="DejaVu Sans"/>
              </a:rPr>
              <a:t> </a:t>
            </a:r>
            <a:r>
              <a:rPr sz="1200" spc="-10" dirty="0">
                <a:latin typeface="DejaVu Sans"/>
                <a:cs typeface="DejaVu Sans"/>
              </a:rPr>
              <a:t>operativos</a:t>
            </a:r>
            <a:endParaRPr sz="1200">
              <a:latin typeface="DejaVu Sans"/>
              <a:cs typeface="DejaVu Sans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5777606" y="2492375"/>
            <a:ext cx="636905" cy="2540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500" b="1" spc="-10" dirty="0">
                <a:solidFill>
                  <a:srgbClr val="1F2937"/>
                </a:solidFill>
                <a:latin typeface="DejaVu Sans"/>
                <a:cs typeface="DejaVu Sans"/>
              </a:rPr>
              <a:t>Retos</a:t>
            </a:r>
            <a:endParaRPr sz="1500">
              <a:latin typeface="DejaVu Sans"/>
              <a:cs typeface="DejaVu Sans"/>
            </a:endParaRPr>
          </a:p>
        </p:txBody>
      </p:sp>
      <p:grpSp>
        <p:nvGrpSpPr>
          <p:cNvPr id="25" name="object 25"/>
          <p:cNvGrpSpPr/>
          <p:nvPr/>
        </p:nvGrpSpPr>
        <p:grpSpPr>
          <a:xfrm>
            <a:off x="4588668" y="1304924"/>
            <a:ext cx="7031990" cy="3971925"/>
            <a:chOff x="4588668" y="1304924"/>
            <a:chExt cx="7031990" cy="3971925"/>
          </a:xfrm>
        </p:grpSpPr>
        <p:sp>
          <p:nvSpPr>
            <p:cNvPr id="26" name="object 26"/>
            <p:cNvSpPr/>
            <p:nvPr/>
          </p:nvSpPr>
          <p:spPr>
            <a:xfrm>
              <a:off x="4588662" y="3019424"/>
              <a:ext cx="24130" cy="1390650"/>
            </a:xfrm>
            <a:custGeom>
              <a:avLst/>
              <a:gdLst/>
              <a:ahLst/>
              <a:cxnLst/>
              <a:rect l="l" t="t" r="r" b="b"/>
              <a:pathLst>
                <a:path w="24129" h="1390650">
                  <a:moveTo>
                    <a:pt x="21424" y="1261567"/>
                  </a:moveTo>
                  <a:lnTo>
                    <a:pt x="17170" y="1257300"/>
                  </a:lnTo>
                  <a:lnTo>
                    <a:pt x="6642" y="1257300"/>
                  </a:lnTo>
                  <a:lnTo>
                    <a:pt x="2374" y="1261567"/>
                  </a:lnTo>
                  <a:lnTo>
                    <a:pt x="2374" y="1348295"/>
                  </a:lnTo>
                  <a:lnTo>
                    <a:pt x="6642" y="1352550"/>
                  </a:lnTo>
                  <a:lnTo>
                    <a:pt x="17170" y="1352550"/>
                  </a:lnTo>
                  <a:lnTo>
                    <a:pt x="21424" y="1348295"/>
                  </a:lnTo>
                  <a:lnTo>
                    <a:pt x="21424" y="1261567"/>
                  </a:lnTo>
                  <a:close/>
                </a:path>
                <a:path w="24129" h="1390650">
                  <a:moveTo>
                    <a:pt x="21424" y="918667"/>
                  </a:moveTo>
                  <a:lnTo>
                    <a:pt x="17170" y="914400"/>
                  </a:lnTo>
                  <a:lnTo>
                    <a:pt x="6642" y="914400"/>
                  </a:lnTo>
                  <a:lnTo>
                    <a:pt x="2374" y="918667"/>
                  </a:lnTo>
                  <a:lnTo>
                    <a:pt x="2374" y="1005395"/>
                  </a:lnTo>
                  <a:lnTo>
                    <a:pt x="6642" y="1009650"/>
                  </a:lnTo>
                  <a:lnTo>
                    <a:pt x="17170" y="1009650"/>
                  </a:lnTo>
                  <a:lnTo>
                    <a:pt x="21424" y="1005395"/>
                  </a:lnTo>
                  <a:lnTo>
                    <a:pt x="21424" y="918667"/>
                  </a:lnTo>
                  <a:close/>
                </a:path>
                <a:path w="24129" h="1390650">
                  <a:moveTo>
                    <a:pt x="21424" y="575767"/>
                  </a:moveTo>
                  <a:lnTo>
                    <a:pt x="17170" y="571500"/>
                  </a:lnTo>
                  <a:lnTo>
                    <a:pt x="6642" y="571500"/>
                  </a:lnTo>
                  <a:lnTo>
                    <a:pt x="2374" y="575767"/>
                  </a:lnTo>
                  <a:lnTo>
                    <a:pt x="2374" y="662495"/>
                  </a:lnTo>
                  <a:lnTo>
                    <a:pt x="6642" y="666750"/>
                  </a:lnTo>
                  <a:lnTo>
                    <a:pt x="17170" y="666750"/>
                  </a:lnTo>
                  <a:lnTo>
                    <a:pt x="21424" y="662495"/>
                  </a:lnTo>
                  <a:lnTo>
                    <a:pt x="21424" y="575767"/>
                  </a:lnTo>
                  <a:close/>
                </a:path>
                <a:path w="24129" h="1390650">
                  <a:moveTo>
                    <a:pt x="21424" y="4267"/>
                  </a:moveTo>
                  <a:lnTo>
                    <a:pt x="17170" y="0"/>
                  </a:lnTo>
                  <a:lnTo>
                    <a:pt x="6642" y="0"/>
                  </a:lnTo>
                  <a:lnTo>
                    <a:pt x="2374" y="4267"/>
                  </a:lnTo>
                  <a:lnTo>
                    <a:pt x="2374" y="90995"/>
                  </a:lnTo>
                  <a:lnTo>
                    <a:pt x="6642" y="95250"/>
                  </a:lnTo>
                  <a:lnTo>
                    <a:pt x="17170" y="95250"/>
                  </a:lnTo>
                  <a:lnTo>
                    <a:pt x="21424" y="90995"/>
                  </a:lnTo>
                  <a:lnTo>
                    <a:pt x="21424" y="4267"/>
                  </a:lnTo>
                  <a:close/>
                </a:path>
                <a:path w="24129" h="1390650">
                  <a:moveTo>
                    <a:pt x="23812" y="1375460"/>
                  </a:moveTo>
                  <a:lnTo>
                    <a:pt x="22644" y="1372654"/>
                  </a:lnTo>
                  <a:lnTo>
                    <a:pt x="17995" y="1368005"/>
                  </a:lnTo>
                  <a:lnTo>
                    <a:pt x="15189" y="1366837"/>
                  </a:lnTo>
                  <a:lnTo>
                    <a:pt x="8623" y="1366837"/>
                  </a:lnTo>
                  <a:lnTo>
                    <a:pt x="5816" y="1368005"/>
                  </a:lnTo>
                  <a:lnTo>
                    <a:pt x="1168" y="1372654"/>
                  </a:lnTo>
                  <a:lnTo>
                    <a:pt x="0" y="1375460"/>
                  </a:lnTo>
                  <a:lnTo>
                    <a:pt x="0" y="1382039"/>
                  </a:lnTo>
                  <a:lnTo>
                    <a:pt x="1168" y="1384846"/>
                  </a:lnTo>
                  <a:lnTo>
                    <a:pt x="5816" y="1389494"/>
                  </a:lnTo>
                  <a:lnTo>
                    <a:pt x="8623" y="1390650"/>
                  </a:lnTo>
                  <a:lnTo>
                    <a:pt x="15189" y="1390650"/>
                  </a:lnTo>
                  <a:lnTo>
                    <a:pt x="17995" y="1389494"/>
                  </a:lnTo>
                  <a:lnTo>
                    <a:pt x="22644" y="1384846"/>
                  </a:lnTo>
                  <a:lnTo>
                    <a:pt x="23812" y="1382039"/>
                  </a:lnTo>
                  <a:lnTo>
                    <a:pt x="23812" y="1375460"/>
                  </a:lnTo>
                  <a:close/>
                </a:path>
                <a:path w="24129" h="1390650">
                  <a:moveTo>
                    <a:pt x="23812" y="1032560"/>
                  </a:moveTo>
                  <a:lnTo>
                    <a:pt x="22644" y="1029754"/>
                  </a:lnTo>
                  <a:lnTo>
                    <a:pt x="17995" y="1025105"/>
                  </a:lnTo>
                  <a:lnTo>
                    <a:pt x="15189" y="1023937"/>
                  </a:lnTo>
                  <a:lnTo>
                    <a:pt x="8623" y="1023937"/>
                  </a:lnTo>
                  <a:lnTo>
                    <a:pt x="5816" y="1025105"/>
                  </a:lnTo>
                  <a:lnTo>
                    <a:pt x="1168" y="1029754"/>
                  </a:lnTo>
                  <a:lnTo>
                    <a:pt x="0" y="1032560"/>
                  </a:lnTo>
                  <a:lnTo>
                    <a:pt x="0" y="1039139"/>
                  </a:lnTo>
                  <a:lnTo>
                    <a:pt x="1168" y="1041946"/>
                  </a:lnTo>
                  <a:lnTo>
                    <a:pt x="5816" y="1046594"/>
                  </a:lnTo>
                  <a:lnTo>
                    <a:pt x="8623" y="1047750"/>
                  </a:lnTo>
                  <a:lnTo>
                    <a:pt x="15189" y="1047750"/>
                  </a:lnTo>
                  <a:lnTo>
                    <a:pt x="17995" y="1046594"/>
                  </a:lnTo>
                  <a:lnTo>
                    <a:pt x="22644" y="1041946"/>
                  </a:lnTo>
                  <a:lnTo>
                    <a:pt x="23812" y="1039139"/>
                  </a:lnTo>
                  <a:lnTo>
                    <a:pt x="23812" y="1032560"/>
                  </a:lnTo>
                  <a:close/>
                </a:path>
                <a:path w="24129" h="1390650">
                  <a:moveTo>
                    <a:pt x="23812" y="689660"/>
                  </a:moveTo>
                  <a:lnTo>
                    <a:pt x="22644" y="686854"/>
                  </a:lnTo>
                  <a:lnTo>
                    <a:pt x="17995" y="682205"/>
                  </a:lnTo>
                  <a:lnTo>
                    <a:pt x="15189" y="681037"/>
                  </a:lnTo>
                  <a:lnTo>
                    <a:pt x="8623" y="681037"/>
                  </a:lnTo>
                  <a:lnTo>
                    <a:pt x="5816" y="682205"/>
                  </a:lnTo>
                  <a:lnTo>
                    <a:pt x="1168" y="686854"/>
                  </a:lnTo>
                  <a:lnTo>
                    <a:pt x="0" y="689660"/>
                  </a:lnTo>
                  <a:lnTo>
                    <a:pt x="0" y="696239"/>
                  </a:lnTo>
                  <a:lnTo>
                    <a:pt x="1168" y="699046"/>
                  </a:lnTo>
                  <a:lnTo>
                    <a:pt x="5816" y="703694"/>
                  </a:lnTo>
                  <a:lnTo>
                    <a:pt x="8623" y="704850"/>
                  </a:lnTo>
                  <a:lnTo>
                    <a:pt x="15189" y="704850"/>
                  </a:lnTo>
                  <a:lnTo>
                    <a:pt x="17995" y="703694"/>
                  </a:lnTo>
                  <a:lnTo>
                    <a:pt x="22644" y="699046"/>
                  </a:lnTo>
                  <a:lnTo>
                    <a:pt x="23812" y="696239"/>
                  </a:lnTo>
                  <a:lnTo>
                    <a:pt x="23812" y="689660"/>
                  </a:lnTo>
                  <a:close/>
                </a:path>
                <a:path w="24129" h="1390650">
                  <a:moveTo>
                    <a:pt x="23812" y="118160"/>
                  </a:moveTo>
                  <a:lnTo>
                    <a:pt x="22644" y="115354"/>
                  </a:lnTo>
                  <a:lnTo>
                    <a:pt x="17995" y="110705"/>
                  </a:lnTo>
                  <a:lnTo>
                    <a:pt x="15189" y="109537"/>
                  </a:lnTo>
                  <a:lnTo>
                    <a:pt x="8623" y="109537"/>
                  </a:lnTo>
                  <a:lnTo>
                    <a:pt x="5816" y="110705"/>
                  </a:lnTo>
                  <a:lnTo>
                    <a:pt x="1168" y="115354"/>
                  </a:lnTo>
                  <a:lnTo>
                    <a:pt x="0" y="118160"/>
                  </a:lnTo>
                  <a:lnTo>
                    <a:pt x="0" y="124739"/>
                  </a:lnTo>
                  <a:lnTo>
                    <a:pt x="1168" y="127546"/>
                  </a:lnTo>
                  <a:lnTo>
                    <a:pt x="5816" y="132194"/>
                  </a:lnTo>
                  <a:lnTo>
                    <a:pt x="8623" y="133350"/>
                  </a:lnTo>
                  <a:lnTo>
                    <a:pt x="15189" y="133350"/>
                  </a:lnTo>
                  <a:lnTo>
                    <a:pt x="17995" y="132194"/>
                  </a:lnTo>
                  <a:lnTo>
                    <a:pt x="22644" y="127546"/>
                  </a:lnTo>
                  <a:lnTo>
                    <a:pt x="23812" y="124739"/>
                  </a:lnTo>
                  <a:lnTo>
                    <a:pt x="23812" y="118160"/>
                  </a:lnTo>
                  <a:close/>
                </a:path>
              </a:pathLst>
            </a:custGeom>
            <a:solidFill>
              <a:srgbClr val="FF99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" name="object 27"/>
            <p:cNvSpPr/>
            <p:nvPr/>
          </p:nvSpPr>
          <p:spPr>
            <a:xfrm>
              <a:off x="8124824" y="1304924"/>
              <a:ext cx="3495675" cy="3971925"/>
            </a:xfrm>
            <a:custGeom>
              <a:avLst/>
              <a:gdLst/>
              <a:ahLst/>
              <a:cxnLst/>
              <a:rect l="l" t="t" r="r" b="b"/>
              <a:pathLst>
                <a:path w="3495675" h="3971925">
                  <a:moveTo>
                    <a:pt x="3406679" y="3971924"/>
                  </a:moveTo>
                  <a:lnTo>
                    <a:pt x="88995" y="3971924"/>
                  </a:lnTo>
                  <a:lnTo>
                    <a:pt x="82801" y="3971314"/>
                  </a:lnTo>
                  <a:lnTo>
                    <a:pt x="37130" y="3952397"/>
                  </a:lnTo>
                  <a:lnTo>
                    <a:pt x="9643" y="3918902"/>
                  </a:lnTo>
                  <a:lnTo>
                    <a:pt x="0" y="3882928"/>
                  </a:lnTo>
                  <a:lnTo>
                    <a:pt x="0" y="3876674"/>
                  </a:lnTo>
                  <a:lnTo>
                    <a:pt x="0" y="88995"/>
                  </a:lnTo>
                  <a:lnTo>
                    <a:pt x="12576" y="47531"/>
                  </a:lnTo>
                  <a:lnTo>
                    <a:pt x="47531" y="12577"/>
                  </a:lnTo>
                  <a:lnTo>
                    <a:pt x="88995" y="0"/>
                  </a:lnTo>
                  <a:lnTo>
                    <a:pt x="3406679" y="0"/>
                  </a:lnTo>
                  <a:lnTo>
                    <a:pt x="3448140" y="12577"/>
                  </a:lnTo>
                  <a:lnTo>
                    <a:pt x="3483095" y="47531"/>
                  </a:lnTo>
                  <a:lnTo>
                    <a:pt x="3495674" y="88995"/>
                  </a:lnTo>
                  <a:lnTo>
                    <a:pt x="3495674" y="3882928"/>
                  </a:lnTo>
                  <a:lnTo>
                    <a:pt x="3483095" y="3924391"/>
                  </a:lnTo>
                  <a:lnTo>
                    <a:pt x="3448140" y="3959346"/>
                  </a:lnTo>
                  <a:lnTo>
                    <a:pt x="3412873" y="3971314"/>
                  </a:lnTo>
                  <a:lnTo>
                    <a:pt x="3406679" y="3971924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" name="object 28"/>
            <p:cNvSpPr/>
            <p:nvPr/>
          </p:nvSpPr>
          <p:spPr>
            <a:xfrm>
              <a:off x="9496424" y="1543049"/>
              <a:ext cx="762000" cy="762000"/>
            </a:xfrm>
            <a:custGeom>
              <a:avLst/>
              <a:gdLst/>
              <a:ahLst/>
              <a:cxnLst/>
              <a:rect l="l" t="t" r="r" b="b"/>
              <a:pathLst>
                <a:path w="762000" h="762000">
                  <a:moveTo>
                    <a:pt x="380999" y="761999"/>
                  </a:moveTo>
                  <a:lnTo>
                    <a:pt x="334359" y="759134"/>
                  </a:lnTo>
                  <a:lnTo>
                    <a:pt x="288424" y="750582"/>
                  </a:lnTo>
                  <a:lnTo>
                    <a:pt x="243881" y="736471"/>
                  </a:lnTo>
                  <a:lnTo>
                    <a:pt x="201397" y="717011"/>
                  </a:lnTo>
                  <a:lnTo>
                    <a:pt x="161614" y="692498"/>
                  </a:lnTo>
                  <a:lnTo>
                    <a:pt x="125135" y="663302"/>
                  </a:lnTo>
                  <a:lnTo>
                    <a:pt x="92505" y="629860"/>
                  </a:lnTo>
                  <a:lnTo>
                    <a:pt x="64209" y="592672"/>
                  </a:lnTo>
                  <a:lnTo>
                    <a:pt x="40679" y="552299"/>
                  </a:lnTo>
                  <a:lnTo>
                    <a:pt x="22270" y="509355"/>
                  </a:lnTo>
                  <a:lnTo>
                    <a:pt x="9257" y="464480"/>
                  </a:lnTo>
                  <a:lnTo>
                    <a:pt x="1834" y="418344"/>
                  </a:lnTo>
                  <a:lnTo>
                    <a:pt x="0" y="380999"/>
                  </a:lnTo>
                  <a:lnTo>
                    <a:pt x="114" y="371646"/>
                  </a:lnTo>
                  <a:lnTo>
                    <a:pt x="4122" y="325095"/>
                  </a:lnTo>
                  <a:lnTo>
                    <a:pt x="13799" y="279384"/>
                  </a:lnTo>
                  <a:lnTo>
                    <a:pt x="29001" y="235197"/>
                  </a:lnTo>
                  <a:lnTo>
                    <a:pt x="49497" y="193203"/>
                  </a:lnTo>
                  <a:lnTo>
                    <a:pt x="74977" y="154038"/>
                  </a:lnTo>
                  <a:lnTo>
                    <a:pt x="105059" y="118286"/>
                  </a:lnTo>
                  <a:lnTo>
                    <a:pt x="139295" y="86483"/>
                  </a:lnTo>
                  <a:lnTo>
                    <a:pt x="177167" y="59109"/>
                  </a:lnTo>
                  <a:lnTo>
                    <a:pt x="218100" y="36579"/>
                  </a:lnTo>
                  <a:lnTo>
                    <a:pt x="261483" y="19230"/>
                  </a:lnTo>
                  <a:lnTo>
                    <a:pt x="306669" y="7320"/>
                  </a:lnTo>
                  <a:lnTo>
                    <a:pt x="352975" y="1032"/>
                  </a:lnTo>
                  <a:lnTo>
                    <a:pt x="380999" y="0"/>
                  </a:lnTo>
                  <a:lnTo>
                    <a:pt x="390353" y="114"/>
                  </a:lnTo>
                  <a:lnTo>
                    <a:pt x="436904" y="4123"/>
                  </a:lnTo>
                  <a:lnTo>
                    <a:pt x="482614" y="13800"/>
                  </a:lnTo>
                  <a:lnTo>
                    <a:pt x="526801" y="29001"/>
                  </a:lnTo>
                  <a:lnTo>
                    <a:pt x="568796" y="49497"/>
                  </a:lnTo>
                  <a:lnTo>
                    <a:pt x="607960" y="74977"/>
                  </a:lnTo>
                  <a:lnTo>
                    <a:pt x="643711" y="105059"/>
                  </a:lnTo>
                  <a:lnTo>
                    <a:pt x="675516" y="139296"/>
                  </a:lnTo>
                  <a:lnTo>
                    <a:pt x="702890" y="177167"/>
                  </a:lnTo>
                  <a:lnTo>
                    <a:pt x="725418" y="218101"/>
                  </a:lnTo>
                  <a:lnTo>
                    <a:pt x="742767" y="261484"/>
                  </a:lnTo>
                  <a:lnTo>
                    <a:pt x="754677" y="306670"/>
                  </a:lnTo>
                  <a:lnTo>
                    <a:pt x="760968" y="352974"/>
                  </a:lnTo>
                  <a:lnTo>
                    <a:pt x="761999" y="380999"/>
                  </a:lnTo>
                  <a:lnTo>
                    <a:pt x="761885" y="390353"/>
                  </a:lnTo>
                  <a:lnTo>
                    <a:pt x="757875" y="436904"/>
                  </a:lnTo>
                  <a:lnTo>
                    <a:pt x="748197" y="482614"/>
                  </a:lnTo>
                  <a:lnTo>
                    <a:pt x="732995" y="526802"/>
                  </a:lnTo>
                  <a:lnTo>
                    <a:pt x="712500" y="568796"/>
                  </a:lnTo>
                  <a:lnTo>
                    <a:pt x="687021" y="607961"/>
                  </a:lnTo>
                  <a:lnTo>
                    <a:pt x="656939" y="643712"/>
                  </a:lnTo>
                  <a:lnTo>
                    <a:pt x="622702" y="675517"/>
                  </a:lnTo>
                  <a:lnTo>
                    <a:pt x="584830" y="702890"/>
                  </a:lnTo>
                  <a:lnTo>
                    <a:pt x="543897" y="725419"/>
                  </a:lnTo>
                  <a:lnTo>
                    <a:pt x="500515" y="742769"/>
                  </a:lnTo>
                  <a:lnTo>
                    <a:pt x="455329" y="754679"/>
                  </a:lnTo>
                  <a:lnTo>
                    <a:pt x="409025" y="760968"/>
                  </a:lnTo>
                  <a:lnTo>
                    <a:pt x="380999" y="761999"/>
                  </a:lnTo>
                  <a:close/>
                </a:path>
              </a:pathLst>
            </a:custGeom>
            <a:solidFill>
              <a:srgbClr val="2ECC70">
                <a:alpha val="14898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" name="object 29"/>
            <p:cNvSpPr/>
            <p:nvPr/>
          </p:nvSpPr>
          <p:spPr>
            <a:xfrm>
              <a:off x="9720262" y="1695449"/>
              <a:ext cx="314325" cy="457200"/>
            </a:xfrm>
            <a:custGeom>
              <a:avLst/>
              <a:gdLst/>
              <a:ahLst/>
              <a:cxnLst/>
              <a:rect l="l" t="t" r="r" b="b"/>
              <a:pathLst>
                <a:path w="314325" h="457200">
                  <a:moveTo>
                    <a:pt x="228634" y="342810"/>
                  </a:moveTo>
                  <a:lnTo>
                    <a:pt x="85725" y="342810"/>
                  </a:lnTo>
                  <a:lnTo>
                    <a:pt x="77767" y="322206"/>
                  </a:lnTo>
                  <a:lnTo>
                    <a:pt x="67207" y="302749"/>
                  </a:lnTo>
                  <a:lnTo>
                    <a:pt x="54921" y="284079"/>
                  </a:lnTo>
                  <a:lnTo>
                    <a:pt x="41790" y="265836"/>
                  </a:lnTo>
                  <a:lnTo>
                    <a:pt x="32504" y="253156"/>
                  </a:lnTo>
                  <a:lnTo>
                    <a:pt x="28039" y="246727"/>
                  </a:lnTo>
                  <a:lnTo>
                    <a:pt x="16199" y="226717"/>
                  </a:lnTo>
                  <a:lnTo>
                    <a:pt x="7389" y="204925"/>
                  </a:lnTo>
                  <a:lnTo>
                    <a:pt x="1894" y="181642"/>
                  </a:lnTo>
                  <a:lnTo>
                    <a:pt x="0" y="157162"/>
                  </a:lnTo>
                  <a:lnTo>
                    <a:pt x="8012" y="107487"/>
                  </a:lnTo>
                  <a:lnTo>
                    <a:pt x="30323" y="64345"/>
                  </a:lnTo>
                  <a:lnTo>
                    <a:pt x="64345" y="30323"/>
                  </a:lnTo>
                  <a:lnTo>
                    <a:pt x="107487" y="8012"/>
                  </a:lnTo>
                  <a:lnTo>
                    <a:pt x="157162" y="0"/>
                  </a:lnTo>
                  <a:lnTo>
                    <a:pt x="206832" y="8012"/>
                  </a:lnTo>
                  <a:lnTo>
                    <a:pt x="249968" y="30323"/>
                  </a:lnTo>
                  <a:lnTo>
                    <a:pt x="276789" y="57150"/>
                  </a:lnTo>
                  <a:lnTo>
                    <a:pt x="157162" y="57150"/>
                  </a:lnTo>
                  <a:lnTo>
                    <a:pt x="118216" y="65003"/>
                  </a:lnTo>
                  <a:lnTo>
                    <a:pt x="86428" y="86428"/>
                  </a:lnTo>
                  <a:lnTo>
                    <a:pt x="65003" y="118216"/>
                  </a:lnTo>
                  <a:lnTo>
                    <a:pt x="57150" y="157162"/>
                  </a:lnTo>
                  <a:lnTo>
                    <a:pt x="57150" y="165020"/>
                  </a:lnTo>
                  <a:lnTo>
                    <a:pt x="63579" y="171450"/>
                  </a:lnTo>
                  <a:lnTo>
                    <a:pt x="313225" y="171450"/>
                  </a:lnTo>
                  <a:lnTo>
                    <a:pt x="312436" y="181642"/>
                  </a:lnTo>
                  <a:lnTo>
                    <a:pt x="298146" y="226717"/>
                  </a:lnTo>
                  <a:lnTo>
                    <a:pt x="272599" y="265836"/>
                  </a:lnTo>
                  <a:lnTo>
                    <a:pt x="259508" y="284079"/>
                  </a:lnTo>
                  <a:lnTo>
                    <a:pt x="247221" y="302749"/>
                  </a:lnTo>
                  <a:lnTo>
                    <a:pt x="236635" y="322206"/>
                  </a:lnTo>
                  <a:lnTo>
                    <a:pt x="228634" y="342810"/>
                  </a:lnTo>
                  <a:close/>
                </a:path>
                <a:path w="314325" h="457200">
                  <a:moveTo>
                    <a:pt x="313225" y="171450"/>
                  </a:moveTo>
                  <a:lnTo>
                    <a:pt x="79295" y="171450"/>
                  </a:lnTo>
                  <a:lnTo>
                    <a:pt x="85725" y="165020"/>
                  </a:lnTo>
                  <a:lnTo>
                    <a:pt x="85725" y="157162"/>
                  </a:lnTo>
                  <a:lnTo>
                    <a:pt x="91336" y="129349"/>
                  </a:lnTo>
                  <a:lnTo>
                    <a:pt x="106642" y="106642"/>
                  </a:lnTo>
                  <a:lnTo>
                    <a:pt x="129349" y="91336"/>
                  </a:lnTo>
                  <a:lnTo>
                    <a:pt x="157162" y="85725"/>
                  </a:lnTo>
                  <a:lnTo>
                    <a:pt x="165020" y="85725"/>
                  </a:lnTo>
                  <a:lnTo>
                    <a:pt x="171450" y="79295"/>
                  </a:lnTo>
                  <a:lnTo>
                    <a:pt x="171450" y="63579"/>
                  </a:lnTo>
                  <a:lnTo>
                    <a:pt x="165020" y="57150"/>
                  </a:lnTo>
                  <a:lnTo>
                    <a:pt x="276789" y="57150"/>
                  </a:lnTo>
                  <a:lnTo>
                    <a:pt x="283981" y="64345"/>
                  </a:lnTo>
                  <a:lnTo>
                    <a:pt x="306288" y="107487"/>
                  </a:lnTo>
                  <a:lnTo>
                    <a:pt x="314310" y="157162"/>
                  </a:lnTo>
                  <a:lnTo>
                    <a:pt x="313225" y="171450"/>
                  </a:lnTo>
                  <a:close/>
                </a:path>
                <a:path w="314325" h="457200">
                  <a:moveTo>
                    <a:pt x="157162" y="457200"/>
                  </a:moveTo>
                  <a:lnTo>
                    <a:pt x="129349" y="451588"/>
                  </a:lnTo>
                  <a:lnTo>
                    <a:pt x="106642" y="436282"/>
                  </a:lnTo>
                  <a:lnTo>
                    <a:pt x="91336" y="413575"/>
                  </a:lnTo>
                  <a:lnTo>
                    <a:pt x="85725" y="385762"/>
                  </a:lnTo>
                  <a:lnTo>
                    <a:pt x="85725" y="371475"/>
                  </a:lnTo>
                  <a:lnTo>
                    <a:pt x="228600" y="371475"/>
                  </a:lnTo>
                  <a:lnTo>
                    <a:pt x="228600" y="385762"/>
                  </a:lnTo>
                  <a:lnTo>
                    <a:pt x="222988" y="413575"/>
                  </a:lnTo>
                  <a:lnTo>
                    <a:pt x="207682" y="436282"/>
                  </a:lnTo>
                  <a:lnTo>
                    <a:pt x="184975" y="451588"/>
                  </a:lnTo>
                  <a:lnTo>
                    <a:pt x="157162" y="457200"/>
                  </a:lnTo>
                  <a:close/>
                </a:path>
              </a:pathLst>
            </a:custGeom>
            <a:solidFill>
              <a:srgbClr val="2ECC7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30" name="object 30"/>
          <p:cNvSpPr txBox="1"/>
          <p:nvPr/>
        </p:nvSpPr>
        <p:spPr>
          <a:xfrm>
            <a:off x="4689375" y="2932429"/>
            <a:ext cx="2770505" cy="4826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25000"/>
              </a:lnSpc>
              <a:spcBef>
                <a:spcPts val="100"/>
              </a:spcBef>
            </a:pPr>
            <a:r>
              <a:rPr sz="1200" dirty="0">
                <a:latin typeface="DejaVu Sans"/>
                <a:cs typeface="DejaVu Sans"/>
              </a:rPr>
              <a:t>Necesidad</a:t>
            </a:r>
            <a:r>
              <a:rPr sz="1200" spc="-40" dirty="0">
                <a:latin typeface="DejaVu Sans"/>
                <a:cs typeface="DejaVu Sans"/>
              </a:rPr>
              <a:t> </a:t>
            </a:r>
            <a:r>
              <a:rPr sz="1200" dirty="0">
                <a:latin typeface="DejaVu Sans"/>
                <a:cs typeface="DejaVu Sans"/>
              </a:rPr>
              <a:t>de</a:t>
            </a:r>
            <a:r>
              <a:rPr sz="1200" spc="-35" dirty="0">
                <a:latin typeface="DejaVu Sans"/>
                <a:cs typeface="DejaVu Sans"/>
              </a:rPr>
              <a:t> </a:t>
            </a:r>
            <a:r>
              <a:rPr sz="1200" dirty="0">
                <a:latin typeface="DejaVu Sans"/>
                <a:cs typeface="DejaVu Sans"/>
              </a:rPr>
              <a:t>nuevas</a:t>
            </a:r>
            <a:r>
              <a:rPr sz="1200" spc="-35" dirty="0">
                <a:latin typeface="DejaVu Sans"/>
                <a:cs typeface="DejaVu Sans"/>
              </a:rPr>
              <a:t> </a:t>
            </a:r>
            <a:r>
              <a:rPr sz="1200" spc="-10" dirty="0">
                <a:latin typeface="DejaVu Sans"/>
                <a:cs typeface="DejaVu Sans"/>
              </a:rPr>
              <a:t>competencias digitales</a:t>
            </a:r>
            <a:endParaRPr sz="1200">
              <a:latin typeface="DejaVu Sans"/>
              <a:cs typeface="DejaVu Sans"/>
            </a:endParaRPr>
          </a:p>
        </p:txBody>
      </p:sp>
      <p:sp>
        <p:nvSpPr>
          <p:cNvPr id="31" name="object 31"/>
          <p:cNvSpPr txBox="1"/>
          <p:nvPr/>
        </p:nvSpPr>
        <p:spPr>
          <a:xfrm>
            <a:off x="4689375" y="3549650"/>
            <a:ext cx="2299335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latin typeface="DejaVu Sans"/>
                <a:cs typeface="DejaVu Sans"/>
              </a:rPr>
              <a:t>Inversión</a:t>
            </a:r>
            <a:r>
              <a:rPr sz="1200" spc="-40" dirty="0">
                <a:latin typeface="DejaVu Sans"/>
                <a:cs typeface="DejaVu Sans"/>
              </a:rPr>
              <a:t> </a:t>
            </a:r>
            <a:r>
              <a:rPr sz="1200" dirty="0">
                <a:latin typeface="DejaVu Sans"/>
                <a:cs typeface="DejaVu Sans"/>
              </a:rPr>
              <a:t>inicial</a:t>
            </a:r>
            <a:r>
              <a:rPr sz="1200" spc="-35" dirty="0">
                <a:latin typeface="DejaVu Sans"/>
                <a:cs typeface="DejaVu Sans"/>
              </a:rPr>
              <a:t> </a:t>
            </a:r>
            <a:r>
              <a:rPr sz="1200" dirty="0">
                <a:latin typeface="DejaVu Sans"/>
                <a:cs typeface="DejaVu Sans"/>
              </a:rPr>
              <a:t>en</a:t>
            </a:r>
            <a:r>
              <a:rPr sz="1200" spc="-35" dirty="0">
                <a:latin typeface="DejaVu Sans"/>
                <a:cs typeface="DejaVu Sans"/>
              </a:rPr>
              <a:t> </a:t>
            </a:r>
            <a:r>
              <a:rPr sz="1200" spc="-10" dirty="0">
                <a:latin typeface="DejaVu Sans"/>
                <a:cs typeface="DejaVu Sans"/>
              </a:rPr>
              <a:t>tecnología</a:t>
            </a:r>
            <a:endParaRPr sz="1200">
              <a:latin typeface="DejaVu Sans"/>
              <a:cs typeface="DejaVu Sans"/>
            </a:endParaRPr>
          </a:p>
        </p:txBody>
      </p:sp>
      <p:sp>
        <p:nvSpPr>
          <p:cNvPr id="32" name="object 32"/>
          <p:cNvSpPr txBox="1"/>
          <p:nvPr/>
        </p:nvSpPr>
        <p:spPr>
          <a:xfrm>
            <a:off x="4689375" y="3892550"/>
            <a:ext cx="283591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spc="-10" dirty="0">
                <a:latin typeface="DejaVu Sans"/>
                <a:cs typeface="DejaVu Sans"/>
              </a:rPr>
              <a:t>Resistencia</a:t>
            </a:r>
            <a:r>
              <a:rPr sz="1200" spc="-25" dirty="0">
                <a:latin typeface="DejaVu Sans"/>
                <a:cs typeface="DejaVu Sans"/>
              </a:rPr>
              <a:t> </a:t>
            </a:r>
            <a:r>
              <a:rPr sz="1200" dirty="0">
                <a:latin typeface="DejaVu Sans"/>
                <a:cs typeface="DejaVu Sans"/>
              </a:rPr>
              <a:t>al</a:t>
            </a:r>
            <a:r>
              <a:rPr sz="1200" spc="-25" dirty="0">
                <a:latin typeface="DejaVu Sans"/>
                <a:cs typeface="DejaVu Sans"/>
              </a:rPr>
              <a:t> </a:t>
            </a:r>
            <a:r>
              <a:rPr sz="1200" dirty="0">
                <a:latin typeface="DejaVu Sans"/>
                <a:cs typeface="DejaVu Sans"/>
              </a:rPr>
              <a:t>cambio</a:t>
            </a:r>
            <a:r>
              <a:rPr sz="1200" spc="-20" dirty="0">
                <a:latin typeface="DejaVu Sans"/>
                <a:cs typeface="DejaVu Sans"/>
              </a:rPr>
              <a:t> </a:t>
            </a:r>
            <a:r>
              <a:rPr sz="1200" spc="-10" dirty="0">
                <a:latin typeface="DejaVu Sans"/>
                <a:cs typeface="DejaVu Sans"/>
              </a:rPr>
              <a:t>organizacional</a:t>
            </a:r>
            <a:endParaRPr sz="1200">
              <a:latin typeface="DejaVu Sans"/>
              <a:cs typeface="DejaVu Sans"/>
            </a:endParaRPr>
          </a:p>
        </p:txBody>
      </p:sp>
      <p:sp>
        <p:nvSpPr>
          <p:cNvPr id="33" name="object 33"/>
          <p:cNvSpPr txBox="1"/>
          <p:nvPr/>
        </p:nvSpPr>
        <p:spPr>
          <a:xfrm>
            <a:off x="4689375" y="4189729"/>
            <a:ext cx="2737485" cy="4826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25000"/>
              </a:lnSpc>
              <a:spcBef>
                <a:spcPts val="100"/>
              </a:spcBef>
            </a:pPr>
            <a:r>
              <a:rPr sz="1200" spc="-10" dirty="0">
                <a:latin typeface="DejaVu Sans"/>
                <a:cs typeface="DejaVu Sans"/>
              </a:rPr>
              <a:t>Preocupaciones</a:t>
            </a:r>
            <a:r>
              <a:rPr sz="1200" spc="-30" dirty="0">
                <a:latin typeface="DejaVu Sans"/>
                <a:cs typeface="DejaVu Sans"/>
              </a:rPr>
              <a:t> </a:t>
            </a:r>
            <a:r>
              <a:rPr sz="1200" dirty="0">
                <a:latin typeface="DejaVu Sans"/>
                <a:cs typeface="DejaVu Sans"/>
              </a:rPr>
              <a:t>sobre</a:t>
            </a:r>
            <a:r>
              <a:rPr sz="1200" spc="-30" dirty="0">
                <a:latin typeface="DejaVu Sans"/>
                <a:cs typeface="DejaVu Sans"/>
              </a:rPr>
              <a:t> </a:t>
            </a:r>
            <a:r>
              <a:rPr sz="1200" dirty="0">
                <a:latin typeface="DejaVu Sans"/>
                <a:cs typeface="DejaVu Sans"/>
              </a:rPr>
              <a:t>seguridad</a:t>
            </a:r>
            <a:r>
              <a:rPr sz="1200" spc="-30" dirty="0">
                <a:latin typeface="DejaVu Sans"/>
                <a:cs typeface="DejaVu Sans"/>
              </a:rPr>
              <a:t> </a:t>
            </a:r>
            <a:r>
              <a:rPr sz="1200" spc="-25" dirty="0">
                <a:latin typeface="DejaVu Sans"/>
                <a:cs typeface="DejaVu Sans"/>
              </a:rPr>
              <a:t>de </a:t>
            </a:r>
            <a:r>
              <a:rPr sz="1200" spc="-10" dirty="0">
                <a:latin typeface="DejaVu Sans"/>
                <a:cs typeface="DejaVu Sans"/>
              </a:rPr>
              <a:t>datos</a:t>
            </a:r>
            <a:endParaRPr sz="1200">
              <a:latin typeface="DejaVu Sans"/>
              <a:cs typeface="DejaVu Sans"/>
            </a:endParaRPr>
          </a:p>
        </p:txBody>
      </p:sp>
      <p:sp>
        <p:nvSpPr>
          <p:cNvPr id="34" name="object 34"/>
          <p:cNvSpPr txBox="1"/>
          <p:nvPr/>
        </p:nvSpPr>
        <p:spPr>
          <a:xfrm>
            <a:off x="8893770" y="2492375"/>
            <a:ext cx="1960880" cy="2540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500" b="1" spc="-10" dirty="0">
                <a:solidFill>
                  <a:srgbClr val="1F2937"/>
                </a:solidFill>
                <a:latin typeface="DejaVu Sans"/>
                <a:cs typeface="DejaVu Sans"/>
              </a:rPr>
              <a:t>Recomendaciones</a:t>
            </a:r>
            <a:endParaRPr sz="1500">
              <a:latin typeface="DejaVu Sans"/>
              <a:cs typeface="DejaVu Sans"/>
            </a:endParaRPr>
          </a:p>
        </p:txBody>
      </p:sp>
      <p:grpSp>
        <p:nvGrpSpPr>
          <p:cNvPr id="35" name="object 35"/>
          <p:cNvGrpSpPr/>
          <p:nvPr/>
        </p:nvGrpSpPr>
        <p:grpSpPr>
          <a:xfrm>
            <a:off x="0" y="3027997"/>
            <a:ext cx="12192000" cy="3487102"/>
            <a:chOff x="0" y="3027997"/>
            <a:chExt cx="12192000" cy="3487102"/>
          </a:xfrm>
        </p:grpSpPr>
        <p:pic>
          <p:nvPicPr>
            <p:cNvPr id="36" name="object 36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8362950" y="3027997"/>
              <a:ext cx="134272" cy="116204"/>
            </a:xfrm>
            <a:prstGeom prst="rect">
              <a:avLst/>
            </a:prstGeom>
          </p:spPr>
        </p:pic>
        <p:pic>
          <p:nvPicPr>
            <p:cNvPr id="37" name="object 37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8362950" y="3599497"/>
              <a:ext cx="134272" cy="116204"/>
            </a:xfrm>
            <a:prstGeom prst="rect">
              <a:avLst/>
            </a:prstGeom>
          </p:spPr>
        </p:pic>
        <p:pic>
          <p:nvPicPr>
            <p:cNvPr id="38" name="object 38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8362950" y="4170997"/>
              <a:ext cx="134272" cy="116204"/>
            </a:xfrm>
            <a:prstGeom prst="rect">
              <a:avLst/>
            </a:prstGeom>
          </p:spPr>
        </p:pic>
        <p:pic>
          <p:nvPicPr>
            <p:cNvPr id="39" name="object 39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8362950" y="4742497"/>
              <a:ext cx="134272" cy="116204"/>
            </a:xfrm>
            <a:prstGeom prst="rect">
              <a:avLst/>
            </a:prstGeom>
          </p:spPr>
        </p:pic>
        <p:sp>
          <p:nvSpPr>
            <p:cNvPr id="40" name="object 40"/>
            <p:cNvSpPr/>
            <p:nvPr/>
          </p:nvSpPr>
          <p:spPr>
            <a:xfrm>
              <a:off x="0" y="5562599"/>
              <a:ext cx="12192000" cy="952500"/>
            </a:xfrm>
            <a:custGeom>
              <a:avLst/>
              <a:gdLst/>
              <a:ahLst/>
              <a:cxnLst/>
              <a:rect l="l" t="t" r="r" b="b"/>
              <a:pathLst>
                <a:path w="12192000" h="952500">
                  <a:moveTo>
                    <a:pt x="12191999" y="952499"/>
                  </a:moveTo>
                  <a:lnTo>
                    <a:pt x="0" y="952499"/>
                  </a:lnTo>
                  <a:lnTo>
                    <a:pt x="0" y="0"/>
                  </a:lnTo>
                  <a:lnTo>
                    <a:pt x="12191999" y="0"/>
                  </a:lnTo>
                  <a:lnTo>
                    <a:pt x="12191999" y="952499"/>
                  </a:lnTo>
                  <a:close/>
                </a:path>
              </a:pathLst>
            </a:custGeom>
            <a:solidFill>
              <a:srgbClr val="E8ECE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1" name="object 41"/>
            <p:cNvSpPr/>
            <p:nvPr/>
          </p:nvSpPr>
          <p:spPr>
            <a:xfrm>
              <a:off x="11048999" y="5753099"/>
              <a:ext cx="571500" cy="571500"/>
            </a:xfrm>
            <a:custGeom>
              <a:avLst/>
              <a:gdLst/>
              <a:ahLst/>
              <a:cxnLst/>
              <a:rect l="l" t="t" r="r" b="b"/>
              <a:pathLst>
                <a:path w="571500" h="571500">
                  <a:moveTo>
                    <a:pt x="285749" y="571499"/>
                  </a:moveTo>
                  <a:lnTo>
                    <a:pt x="243820" y="568407"/>
                  </a:lnTo>
                  <a:lnTo>
                    <a:pt x="202799" y="559195"/>
                  </a:lnTo>
                  <a:lnTo>
                    <a:pt x="163574" y="544065"/>
                  </a:lnTo>
                  <a:lnTo>
                    <a:pt x="126993" y="523341"/>
                  </a:lnTo>
                  <a:lnTo>
                    <a:pt x="93851" y="497476"/>
                  </a:lnTo>
                  <a:lnTo>
                    <a:pt x="64863" y="467027"/>
                  </a:lnTo>
                  <a:lnTo>
                    <a:pt x="40654" y="432654"/>
                  </a:lnTo>
                  <a:lnTo>
                    <a:pt x="21751" y="395101"/>
                  </a:lnTo>
                  <a:lnTo>
                    <a:pt x="8562" y="355181"/>
                  </a:lnTo>
                  <a:lnTo>
                    <a:pt x="1376" y="313758"/>
                  </a:lnTo>
                  <a:lnTo>
                    <a:pt x="0" y="285749"/>
                  </a:lnTo>
                  <a:lnTo>
                    <a:pt x="344" y="271729"/>
                  </a:lnTo>
                  <a:lnTo>
                    <a:pt x="5489" y="230002"/>
                  </a:lnTo>
                  <a:lnTo>
                    <a:pt x="16703" y="189482"/>
                  </a:lnTo>
                  <a:lnTo>
                    <a:pt x="33740" y="151048"/>
                  </a:lnTo>
                  <a:lnTo>
                    <a:pt x="56233" y="115528"/>
                  </a:lnTo>
                  <a:lnTo>
                    <a:pt x="83693" y="83694"/>
                  </a:lnTo>
                  <a:lnTo>
                    <a:pt x="115527" y="56233"/>
                  </a:lnTo>
                  <a:lnTo>
                    <a:pt x="151046" y="33740"/>
                  </a:lnTo>
                  <a:lnTo>
                    <a:pt x="189482" y="16703"/>
                  </a:lnTo>
                  <a:lnTo>
                    <a:pt x="230001" y="5490"/>
                  </a:lnTo>
                  <a:lnTo>
                    <a:pt x="271728" y="344"/>
                  </a:lnTo>
                  <a:lnTo>
                    <a:pt x="285749" y="0"/>
                  </a:lnTo>
                  <a:lnTo>
                    <a:pt x="299771" y="344"/>
                  </a:lnTo>
                  <a:lnTo>
                    <a:pt x="341497" y="5490"/>
                  </a:lnTo>
                  <a:lnTo>
                    <a:pt x="382017" y="16703"/>
                  </a:lnTo>
                  <a:lnTo>
                    <a:pt x="420451" y="33740"/>
                  </a:lnTo>
                  <a:lnTo>
                    <a:pt x="455971" y="56233"/>
                  </a:lnTo>
                  <a:lnTo>
                    <a:pt x="487806" y="83694"/>
                  </a:lnTo>
                  <a:lnTo>
                    <a:pt x="515266" y="115528"/>
                  </a:lnTo>
                  <a:lnTo>
                    <a:pt x="537758" y="151047"/>
                  </a:lnTo>
                  <a:lnTo>
                    <a:pt x="554796" y="189482"/>
                  </a:lnTo>
                  <a:lnTo>
                    <a:pt x="566008" y="230002"/>
                  </a:lnTo>
                  <a:lnTo>
                    <a:pt x="571156" y="271729"/>
                  </a:lnTo>
                  <a:lnTo>
                    <a:pt x="571499" y="285749"/>
                  </a:lnTo>
                  <a:lnTo>
                    <a:pt x="571156" y="299771"/>
                  </a:lnTo>
                  <a:lnTo>
                    <a:pt x="566008" y="341497"/>
                  </a:lnTo>
                  <a:lnTo>
                    <a:pt x="554796" y="382016"/>
                  </a:lnTo>
                  <a:lnTo>
                    <a:pt x="537758" y="420451"/>
                  </a:lnTo>
                  <a:lnTo>
                    <a:pt x="515266" y="455971"/>
                  </a:lnTo>
                  <a:lnTo>
                    <a:pt x="487806" y="487805"/>
                  </a:lnTo>
                  <a:lnTo>
                    <a:pt x="455971" y="515266"/>
                  </a:lnTo>
                  <a:lnTo>
                    <a:pt x="420451" y="537758"/>
                  </a:lnTo>
                  <a:lnTo>
                    <a:pt x="382017" y="554796"/>
                  </a:lnTo>
                  <a:lnTo>
                    <a:pt x="341497" y="566008"/>
                  </a:lnTo>
                  <a:lnTo>
                    <a:pt x="299771" y="571155"/>
                  </a:lnTo>
                  <a:lnTo>
                    <a:pt x="285749" y="571499"/>
                  </a:lnTo>
                  <a:close/>
                </a:path>
              </a:pathLst>
            </a:custGeom>
            <a:solidFill>
              <a:srgbClr val="0A539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42" name="object 42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1268074" y="5943599"/>
              <a:ext cx="142874" cy="190499"/>
            </a:xfrm>
            <a:prstGeom prst="rect">
              <a:avLst/>
            </a:prstGeom>
          </p:spPr>
        </p:pic>
      </p:grpSp>
      <p:sp>
        <p:nvSpPr>
          <p:cNvPr id="45" name="object 45"/>
          <p:cNvSpPr txBox="1"/>
          <p:nvPr/>
        </p:nvSpPr>
        <p:spPr>
          <a:xfrm>
            <a:off x="8581975" y="2932429"/>
            <a:ext cx="2105025" cy="4826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25000"/>
              </a:lnSpc>
              <a:spcBef>
                <a:spcPts val="100"/>
              </a:spcBef>
            </a:pPr>
            <a:r>
              <a:rPr sz="1200" spc="-10" dirty="0">
                <a:latin typeface="DejaVu Sans"/>
                <a:cs typeface="DejaVu Sans"/>
              </a:rPr>
              <a:t>Formación</a:t>
            </a:r>
            <a:r>
              <a:rPr sz="1200" spc="-30" dirty="0">
                <a:latin typeface="DejaVu Sans"/>
                <a:cs typeface="DejaVu Sans"/>
              </a:rPr>
              <a:t> </a:t>
            </a:r>
            <a:r>
              <a:rPr sz="1200" dirty="0">
                <a:latin typeface="DejaVu Sans"/>
                <a:cs typeface="DejaVu Sans"/>
              </a:rPr>
              <a:t>continua</a:t>
            </a:r>
            <a:r>
              <a:rPr sz="1200" spc="-25" dirty="0">
                <a:latin typeface="DejaVu Sans"/>
                <a:cs typeface="DejaVu Sans"/>
              </a:rPr>
              <a:t> </a:t>
            </a:r>
            <a:r>
              <a:rPr sz="1200" dirty="0">
                <a:latin typeface="DejaVu Sans"/>
                <a:cs typeface="DejaVu Sans"/>
              </a:rPr>
              <a:t>en</a:t>
            </a:r>
            <a:r>
              <a:rPr sz="1200" spc="-25" dirty="0">
                <a:latin typeface="DejaVu Sans"/>
                <a:cs typeface="DejaVu Sans"/>
              </a:rPr>
              <a:t> </a:t>
            </a:r>
            <a:r>
              <a:rPr sz="1200" dirty="0">
                <a:latin typeface="DejaVu Sans"/>
                <a:cs typeface="DejaVu Sans"/>
              </a:rPr>
              <a:t>IA</a:t>
            </a:r>
            <a:r>
              <a:rPr sz="1200" spc="-25" dirty="0">
                <a:latin typeface="DejaVu Sans"/>
                <a:cs typeface="DejaVu Sans"/>
              </a:rPr>
              <a:t> </a:t>
            </a:r>
            <a:r>
              <a:rPr sz="1200" spc="-50" dirty="0">
                <a:latin typeface="DejaVu Sans"/>
                <a:cs typeface="DejaVu Sans"/>
              </a:rPr>
              <a:t>y </a:t>
            </a:r>
            <a:r>
              <a:rPr sz="1200" spc="-10" dirty="0">
                <a:latin typeface="DejaVu Sans"/>
                <a:cs typeface="DejaVu Sans"/>
              </a:rPr>
              <a:t>tecnologías</a:t>
            </a:r>
            <a:endParaRPr sz="1200">
              <a:latin typeface="DejaVu Sans"/>
              <a:cs typeface="DejaVu Sans"/>
            </a:endParaRPr>
          </a:p>
        </p:txBody>
      </p:sp>
      <p:sp>
        <p:nvSpPr>
          <p:cNvPr id="49" name="object 49"/>
          <p:cNvSpPr txBox="1"/>
          <p:nvPr/>
        </p:nvSpPr>
        <p:spPr>
          <a:xfrm>
            <a:off x="558800" y="5932313"/>
            <a:ext cx="3961765" cy="203200"/>
          </a:xfrm>
          <a:prstGeom prst="rect">
            <a:avLst/>
          </a:prstGeom>
        </p:spPr>
        <p:txBody>
          <a:bodyPr vert="horz" wrap="square" lIns="0" tIns="12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"/>
              </a:spcBef>
            </a:pPr>
            <a:r>
              <a:rPr sz="1200" dirty="0">
                <a:solidFill>
                  <a:srgbClr val="4A5462"/>
                </a:solidFill>
                <a:latin typeface="DejaVu Sans"/>
                <a:cs typeface="DejaVu Sans"/>
              </a:rPr>
              <a:t>Efecto</a:t>
            </a:r>
            <a:r>
              <a:rPr sz="1200" spc="-30" dirty="0">
                <a:solidFill>
                  <a:srgbClr val="4A5462"/>
                </a:solidFill>
                <a:latin typeface="DejaVu Sans"/>
                <a:cs typeface="DejaVu Sans"/>
              </a:rPr>
              <a:t> </a:t>
            </a:r>
            <a:r>
              <a:rPr sz="1200" dirty="0">
                <a:solidFill>
                  <a:srgbClr val="4A5462"/>
                </a:solidFill>
                <a:latin typeface="DejaVu Sans"/>
                <a:cs typeface="DejaVu Sans"/>
              </a:rPr>
              <a:t>de</a:t>
            </a:r>
            <a:r>
              <a:rPr sz="1200" spc="-30" dirty="0">
                <a:solidFill>
                  <a:srgbClr val="4A5462"/>
                </a:solidFill>
                <a:latin typeface="DejaVu Sans"/>
                <a:cs typeface="DejaVu Sans"/>
              </a:rPr>
              <a:t> </a:t>
            </a:r>
            <a:r>
              <a:rPr sz="1200" dirty="0">
                <a:solidFill>
                  <a:srgbClr val="4A5462"/>
                </a:solidFill>
                <a:latin typeface="DejaVu Sans"/>
                <a:cs typeface="DejaVu Sans"/>
              </a:rPr>
              <a:t>la</a:t>
            </a:r>
            <a:r>
              <a:rPr sz="1200" spc="-30" dirty="0">
                <a:solidFill>
                  <a:srgbClr val="4A5462"/>
                </a:solidFill>
                <a:latin typeface="DejaVu Sans"/>
                <a:cs typeface="DejaVu Sans"/>
              </a:rPr>
              <a:t> </a:t>
            </a:r>
            <a:r>
              <a:rPr sz="1200" dirty="0">
                <a:solidFill>
                  <a:srgbClr val="4A5462"/>
                </a:solidFill>
                <a:latin typeface="DejaVu Sans"/>
                <a:cs typeface="DejaVu Sans"/>
              </a:rPr>
              <a:t>Inteligencia</a:t>
            </a:r>
            <a:r>
              <a:rPr sz="1200" spc="-25" dirty="0">
                <a:solidFill>
                  <a:srgbClr val="4A5462"/>
                </a:solidFill>
                <a:latin typeface="DejaVu Sans"/>
                <a:cs typeface="DejaVu Sans"/>
              </a:rPr>
              <a:t> </a:t>
            </a:r>
            <a:r>
              <a:rPr sz="1200" dirty="0">
                <a:solidFill>
                  <a:srgbClr val="4A5462"/>
                </a:solidFill>
                <a:latin typeface="DejaVu Sans"/>
                <a:cs typeface="DejaVu Sans"/>
              </a:rPr>
              <a:t>Artificial</a:t>
            </a:r>
            <a:r>
              <a:rPr sz="1200" spc="-30" dirty="0">
                <a:solidFill>
                  <a:srgbClr val="4A5462"/>
                </a:solidFill>
                <a:latin typeface="DejaVu Sans"/>
                <a:cs typeface="DejaVu Sans"/>
              </a:rPr>
              <a:t> </a:t>
            </a:r>
            <a:r>
              <a:rPr sz="1200" dirty="0">
                <a:solidFill>
                  <a:srgbClr val="4A5462"/>
                </a:solidFill>
                <a:latin typeface="DejaVu Sans"/>
                <a:cs typeface="DejaVu Sans"/>
              </a:rPr>
              <a:t>en</a:t>
            </a:r>
            <a:r>
              <a:rPr sz="1200" spc="-30" dirty="0">
                <a:solidFill>
                  <a:srgbClr val="4A5462"/>
                </a:solidFill>
                <a:latin typeface="DejaVu Sans"/>
                <a:cs typeface="DejaVu Sans"/>
              </a:rPr>
              <a:t> </a:t>
            </a:r>
            <a:r>
              <a:rPr sz="1200" dirty="0">
                <a:solidFill>
                  <a:srgbClr val="4A5462"/>
                </a:solidFill>
                <a:latin typeface="DejaVu Sans"/>
                <a:cs typeface="DejaVu Sans"/>
              </a:rPr>
              <a:t>los</a:t>
            </a:r>
            <a:r>
              <a:rPr sz="1200" spc="-30" dirty="0">
                <a:solidFill>
                  <a:srgbClr val="4A5462"/>
                </a:solidFill>
                <a:latin typeface="DejaVu Sans"/>
                <a:cs typeface="DejaVu Sans"/>
              </a:rPr>
              <a:t> </a:t>
            </a:r>
            <a:r>
              <a:rPr sz="1200" spc="-10" dirty="0">
                <a:solidFill>
                  <a:srgbClr val="4A5462"/>
                </a:solidFill>
                <a:latin typeface="DejaVu Sans"/>
                <a:cs typeface="DejaVu Sans"/>
              </a:rPr>
              <a:t>Contadores</a:t>
            </a:r>
            <a:endParaRPr sz="1200">
              <a:latin typeface="DejaVu Sans"/>
              <a:cs typeface="DejaVu Sans"/>
            </a:endParaRPr>
          </a:p>
        </p:txBody>
      </p:sp>
      <p:sp>
        <p:nvSpPr>
          <p:cNvPr id="46" name="object 46"/>
          <p:cNvSpPr txBox="1"/>
          <p:nvPr/>
        </p:nvSpPr>
        <p:spPr>
          <a:xfrm>
            <a:off x="8581975" y="3503929"/>
            <a:ext cx="2351405" cy="4826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25000"/>
              </a:lnSpc>
              <a:spcBef>
                <a:spcPts val="100"/>
              </a:spcBef>
            </a:pPr>
            <a:r>
              <a:rPr sz="1200" spc="-10" dirty="0">
                <a:latin typeface="DejaVu Sans"/>
                <a:cs typeface="DejaVu Sans"/>
              </a:rPr>
              <a:t>Implementación</a:t>
            </a:r>
            <a:r>
              <a:rPr sz="1200" spc="-25" dirty="0">
                <a:latin typeface="DejaVu Sans"/>
                <a:cs typeface="DejaVu Sans"/>
              </a:rPr>
              <a:t> </a:t>
            </a:r>
            <a:r>
              <a:rPr sz="1200" dirty="0">
                <a:latin typeface="DejaVu Sans"/>
                <a:cs typeface="DejaVu Sans"/>
              </a:rPr>
              <a:t>progresiva</a:t>
            </a:r>
            <a:r>
              <a:rPr sz="1200" spc="-25" dirty="0">
                <a:latin typeface="DejaVu Sans"/>
                <a:cs typeface="DejaVu Sans"/>
              </a:rPr>
              <a:t> de </a:t>
            </a:r>
            <a:r>
              <a:rPr sz="1200" spc="-10" dirty="0">
                <a:latin typeface="DejaVu Sans"/>
                <a:cs typeface="DejaVu Sans"/>
              </a:rPr>
              <a:t>soluciones</a:t>
            </a:r>
            <a:endParaRPr sz="1200">
              <a:latin typeface="DejaVu Sans"/>
              <a:cs typeface="DejaVu Sans"/>
            </a:endParaRPr>
          </a:p>
        </p:txBody>
      </p:sp>
      <p:sp>
        <p:nvSpPr>
          <p:cNvPr id="47" name="object 47"/>
          <p:cNvSpPr txBox="1"/>
          <p:nvPr/>
        </p:nvSpPr>
        <p:spPr>
          <a:xfrm>
            <a:off x="8581975" y="4075429"/>
            <a:ext cx="2366010" cy="4826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25000"/>
              </a:lnSpc>
              <a:spcBef>
                <a:spcPts val="100"/>
              </a:spcBef>
            </a:pPr>
            <a:r>
              <a:rPr sz="1200" dirty="0">
                <a:latin typeface="DejaVu Sans"/>
                <a:cs typeface="DejaVu Sans"/>
              </a:rPr>
              <a:t>Colaboración</a:t>
            </a:r>
            <a:r>
              <a:rPr sz="1200" spc="-55" dirty="0">
                <a:latin typeface="DejaVu Sans"/>
                <a:cs typeface="DejaVu Sans"/>
              </a:rPr>
              <a:t> </a:t>
            </a:r>
            <a:r>
              <a:rPr sz="1200" dirty="0">
                <a:latin typeface="DejaVu Sans"/>
                <a:cs typeface="DejaVu Sans"/>
              </a:rPr>
              <a:t>entre</a:t>
            </a:r>
            <a:r>
              <a:rPr sz="1200" spc="-55" dirty="0">
                <a:latin typeface="DejaVu Sans"/>
                <a:cs typeface="DejaVu Sans"/>
              </a:rPr>
              <a:t> </a:t>
            </a:r>
            <a:r>
              <a:rPr sz="1200" dirty="0">
                <a:latin typeface="DejaVu Sans"/>
                <a:cs typeface="DejaVu Sans"/>
              </a:rPr>
              <a:t>humanos</a:t>
            </a:r>
            <a:r>
              <a:rPr sz="1200" spc="-55" dirty="0">
                <a:latin typeface="DejaVu Sans"/>
                <a:cs typeface="DejaVu Sans"/>
              </a:rPr>
              <a:t> </a:t>
            </a:r>
            <a:r>
              <a:rPr sz="1200" spc="-50" dirty="0">
                <a:latin typeface="DejaVu Sans"/>
                <a:cs typeface="DejaVu Sans"/>
              </a:rPr>
              <a:t>y </a:t>
            </a:r>
            <a:r>
              <a:rPr sz="1200" dirty="0">
                <a:latin typeface="DejaVu Sans"/>
                <a:cs typeface="DejaVu Sans"/>
              </a:rPr>
              <a:t>agentes</a:t>
            </a:r>
            <a:r>
              <a:rPr sz="1200" spc="-50" dirty="0">
                <a:latin typeface="DejaVu Sans"/>
                <a:cs typeface="DejaVu Sans"/>
              </a:rPr>
              <a:t> </a:t>
            </a:r>
            <a:r>
              <a:rPr sz="1200" spc="-25" dirty="0">
                <a:latin typeface="DejaVu Sans"/>
                <a:cs typeface="DejaVu Sans"/>
              </a:rPr>
              <a:t>IA</a:t>
            </a:r>
            <a:endParaRPr sz="1200">
              <a:latin typeface="DejaVu Sans"/>
              <a:cs typeface="DejaVu Sans"/>
            </a:endParaRPr>
          </a:p>
        </p:txBody>
      </p:sp>
      <p:sp>
        <p:nvSpPr>
          <p:cNvPr id="48" name="object 48"/>
          <p:cNvSpPr txBox="1"/>
          <p:nvPr/>
        </p:nvSpPr>
        <p:spPr>
          <a:xfrm>
            <a:off x="8581975" y="4692650"/>
            <a:ext cx="260604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latin typeface="DejaVu Sans"/>
                <a:cs typeface="DejaVu Sans"/>
              </a:rPr>
              <a:t>Monitoreo</a:t>
            </a:r>
            <a:r>
              <a:rPr sz="1200" spc="-55" dirty="0">
                <a:latin typeface="DejaVu Sans"/>
                <a:cs typeface="DejaVu Sans"/>
              </a:rPr>
              <a:t> </a:t>
            </a:r>
            <a:r>
              <a:rPr sz="1200" dirty="0">
                <a:latin typeface="DejaVu Sans"/>
                <a:cs typeface="DejaVu Sans"/>
              </a:rPr>
              <a:t>y</a:t>
            </a:r>
            <a:r>
              <a:rPr sz="1200" spc="-55" dirty="0">
                <a:latin typeface="DejaVu Sans"/>
                <a:cs typeface="DejaVu Sans"/>
              </a:rPr>
              <a:t> </a:t>
            </a:r>
            <a:r>
              <a:rPr sz="1200" dirty="0">
                <a:latin typeface="DejaVu Sans"/>
                <a:cs typeface="DejaVu Sans"/>
              </a:rPr>
              <a:t>evaluación</a:t>
            </a:r>
            <a:r>
              <a:rPr sz="1200" spc="-55" dirty="0">
                <a:latin typeface="DejaVu Sans"/>
                <a:cs typeface="DejaVu Sans"/>
              </a:rPr>
              <a:t> </a:t>
            </a:r>
            <a:r>
              <a:rPr sz="1200" spc="-10" dirty="0">
                <a:latin typeface="DejaVu Sans"/>
                <a:cs typeface="DejaVu Sans"/>
              </a:rPr>
              <a:t>constante</a:t>
            </a:r>
            <a:endParaRPr sz="1200">
              <a:latin typeface="DejaVu Sans"/>
              <a:cs typeface="DejaVu Sans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0"/>
            <a:ext cx="12192000" cy="7077075"/>
            <a:chOff x="0" y="0"/>
            <a:chExt cx="12192000" cy="7077075"/>
          </a:xfrm>
        </p:grpSpPr>
        <p:sp>
          <p:nvSpPr>
            <p:cNvPr id="3" name="object 3"/>
            <p:cNvSpPr/>
            <p:nvPr/>
          </p:nvSpPr>
          <p:spPr>
            <a:xfrm>
              <a:off x="0" y="76199"/>
              <a:ext cx="12192000" cy="7000875"/>
            </a:xfrm>
            <a:custGeom>
              <a:avLst/>
              <a:gdLst/>
              <a:ahLst/>
              <a:cxnLst/>
              <a:rect l="l" t="t" r="r" b="b"/>
              <a:pathLst>
                <a:path w="12192000" h="7000875">
                  <a:moveTo>
                    <a:pt x="0" y="7000874"/>
                  </a:moveTo>
                  <a:lnTo>
                    <a:pt x="12191999" y="7000874"/>
                  </a:lnTo>
                  <a:lnTo>
                    <a:pt x="12191999" y="0"/>
                  </a:lnTo>
                  <a:lnTo>
                    <a:pt x="0" y="0"/>
                  </a:lnTo>
                  <a:lnTo>
                    <a:pt x="0" y="7000874"/>
                  </a:lnTo>
                  <a:close/>
                </a:path>
              </a:pathLst>
            </a:custGeom>
            <a:solidFill>
              <a:srgbClr val="F0F4F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0" y="0"/>
              <a:ext cx="12192000" cy="76200"/>
            </a:xfrm>
            <a:custGeom>
              <a:avLst/>
              <a:gdLst/>
              <a:ahLst/>
              <a:cxnLst/>
              <a:rect l="l" t="t" r="r" b="b"/>
              <a:pathLst>
                <a:path w="12192000" h="76200">
                  <a:moveTo>
                    <a:pt x="12191999" y="76199"/>
                  </a:moveTo>
                  <a:lnTo>
                    <a:pt x="0" y="76199"/>
                  </a:lnTo>
                  <a:lnTo>
                    <a:pt x="0" y="0"/>
                  </a:lnTo>
                  <a:lnTo>
                    <a:pt x="12191999" y="0"/>
                  </a:lnTo>
                  <a:lnTo>
                    <a:pt x="12191999" y="76199"/>
                  </a:lnTo>
                  <a:close/>
                </a:path>
              </a:pathLst>
            </a:custGeom>
            <a:solidFill>
              <a:srgbClr val="0A539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423545">
              <a:lnSpc>
                <a:spcPct val="100000"/>
              </a:lnSpc>
              <a:spcBef>
                <a:spcPts val="100"/>
              </a:spcBef>
            </a:pPr>
            <a:r>
              <a:rPr dirty="0"/>
              <a:t>¿Qué</a:t>
            </a:r>
            <a:r>
              <a:rPr spc="-10" dirty="0"/>
              <a:t> </a:t>
            </a:r>
            <a:r>
              <a:rPr dirty="0"/>
              <a:t>es</a:t>
            </a:r>
            <a:r>
              <a:rPr spc="-5" dirty="0"/>
              <a:t> </a:t>
            </a:r>
            <a:r>
              <a:rPr dirty="0"/>
              <a:t>la</a:t>
            </a:r>
            <a:r>
              <a:rPr spc="-10" dirty="0"/>
              <a:t> </a:t>
            </a:r>
            <a:r>
              <a:rPr dirty="0"/>
              <a:t>Inteligencia</a:t>
            </a:r>
            <a:r>
              <a:rPr spc="-5" dirty="0"/>
              <a:t> </a:t>
            </a:r>
            <a:r>
              <a:rPr spc="-10" dirty="0"/>
              <a:t>Artificial?</a:t>
            </a:r>
          </a:p>
        </p:txBody>
      </p:sp>
      <p:grpSp>
        <p:nvGrpSpPr>
          <p:cNvPr id="20" name="object 20"/>
          <p:cNvGrpSpPr/>
          <p:nvPr/>
        </p:nvGrpSpPr>
        <p:grpSpPr>
          <a:xfrm>
            <a:off x="7943848" y="1276349"/>
            <a:ext cx="3486150" cy="4610100"/>
            <a:chOff x="7943848" y="1276349"/>
            <a:chExt cx="3486150" cy="4610100"/>
          </a:xfrm>
        </p:grpSpPr>
        <p:sp>
          <p:nvSpPr>
            <p:cNvPr id="21" name="object 21"/>
            <p:cNvSpPr/>
            <p:nvPr/>
          </p:nvSpPr>
          <p:spPr>
            <a:xfrm>
              <a:off x="7943848" y="1276349"/>
              <a:ext cx="3486150" cy="4610100"/>
            </a:xfrm>
            <a:custGeom>
              <a:avLst/>
              <a:gdLst/>
              <a:ahLst/>
              <a:cxnLst/>
              <a:rect l="l" t="t" r="r" b="b"/>
              <a:pathLst>
                <a:path w="3486150" h="4610100">
                  <a:moveTo>
                    <a:pt x="3414953" y="4610099"/>
                  </a:moveTo>
                  <a:lnTo>
                    <a:pt x="71196" y="4610099"/>
                  </a:lnTo>
                  <a:lnTo>
                    <a:pt x="66240" y="4609610"/>
                  </a:lnTo>
                  <a:lnTo>
                    <a:pt x="29705" y="4594476"/>
                  </a:lnTo>
                  <a:lnTo>
                    <a:pt x="3885" y="4558436"/>
                  </a:lnTo>
                  <a:lnTo>
                    <a:pt x="0" y="4538902"/>
                  </a:lnTo>
                  <a:lnTo>
                    <a:pt x="0" y="4533899"/>
                  </a:lnTo>
                  <a:lnTo>
                    <a:pt x="0" y="71196"/>
                  </a:lnTo>
                  <a:lnTo>
                    <a:pt x="15621" y="29705"/>
                  </a:lnTo>
                  <a:lnTo>
                    <a:pt x="51661" y="3885"/>
                  </a:lnTo>
                  <a:lnTo>
                    <a:pt x="71196" y="0"/>
                  </a:lnTo>
                  <a:lnTo>
                    <a:pt x="3414953" y="0"/>
                  </a:lnTo>
                  <a:lnTo>
                    <a:pt x="3456444" y="15621"/>
                  </a:lnTo>
                  <a:lnTo>
                    <a:pt x="3482263" y="51661"/>
                  </a:lnTo>
                  <a:lnTo>
                    <a:pt x="3486149" y="71196"/>
                  </a:lnTo>
                  <a:lnTo>
                    <a:pt x="3486149" y="4538902"/>
                  </a:lnTo>
                  <a:lnTo>
                    <a:pt x="3470526" y="4580393"/>
                  </a:lnTo>
                  <a:lnTo>
                    <a:pt x="3434487" y="4606212"/>
                  </a:lnTo>
                  <a:lnTo>
                    <a:pt x="3419907" y="4609610"/>
                  </a:lnTo>
                  <a:lnTo>
                    <a:pt x="3414953" y="4610099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" name="object 22"/>
            <p:cNvSpPr/>
            <p:nvPr/>
          </p:nvSpPr>
          <p:spPr>
            <a:xfrm>
              <a:off x="8201012" y="3686174"/>
              <a:ext cx="47625" cy="1647825"/>
            </a:xfrm>
            <a:custGeom>
              <a:avLst/>
              <a:gdLst/>
              <a:ahLst/>
              <a:cxnLst/>
              <a:rect l="l" t="t" r="r" b="b"/>
              <a:pathLst>
                <a:path w="47625" h="1647825">
                  <a:moveTo>
                    <a:pt x="47625" y="1620862"/>
                  </a:moveTo>
                  <a:lnTo>
                    <a:pt x="26974" y="1600200"/>
                  </a:lnTo>
                  <a:lnTo>
                    <a:pt x="20662" y="1600200"/>
                  </a:lnTo>
                  <a:lnTo>
                    <a:pt x="0" y="1620862"/>
                  </a:lnTo>
                  <a:lnTo>
                    <a:pt x="0" y="1627174"/>
                  </a:lnTo>
                  <a:lnTo>
                    <a:pt x="20662" y="1647825"/>
                  </a:lnTo>
                  <a:lnTo>
                    <a:pt x="26974" y="1647825"/>
                  </a:lnTo>
                  <a:lnTo>
                    <a:pt x="47625" y="1627174"/>
                  </a:lnTo>
                  <a:lnTo>
                    <a:pt x="47625" y="1624012"/>
                  </a:lnTo>
                  <a:lnTo>
                    <a:pt x="47625" y="1620862"/>
                  </a:lnTo>
                  <a:close/>
                </a:path>
                <a:path w="47625" h="1647825">
                  <a:moveTo>
                    <a:pt x="47625" y="1087462"/>
                  </a:moveTo>
                  <a:lnTo>
                    <a:pt x="26974" y="1066800"/>
                  </a:lnTo>
                  <a:lnTo>
                    <a:pt x="20662" y="1066800"/>
                  </a:lnTo>
                  <a:lnTo>
                    <a:pt x="0" y="1087462"/>
                  </a:lnTo>
                  <a:lnTo>
                    <a:pt x="0" y="1093774"/>
                  </a:lnTo>
                  <a:lnTo>
                    <a:pt x="20662" y="1114425"/>
                  </a:lnTo>
                  <a:lnTo>
                    <a:pt x="26974" y="1114425"/>
                  </a:lnTo>
                  <a:lnTo>
                    <a:pt x="47625" y="1093774"/>
                  </a:lnTo>
                  <a:lnTo>
                    <a:pt x="47625" y="1090612"/>
                  </a:lnTo>
                  <a:lnTo>
                    <a:pt x="47625" y="1087462"/>
                  </a:lnTo>
                  <a:close/>
                </a:path>
                <a:path w="47625" h="1647825">
                  <a:moveTo>
                    <a:pt x="47625" y="554062"/>
                  </a:moveTo>
                  <a:lnTo>
                    <a:pt x="26974" y="533400"/>
                  </a:lnTo>
                  <a:lnTo>
                    <a:pt x="20662" y="533400"/>
                  </a:lnTo>
                  <a:lnTo>
                    <a:pt x="0" y="554062"/>
                  </a:lnTo>
                  <a:lnTo>
                    <a:pt x="0" y="560374"/>
                  </a:lnTo>
                  <a:lnTo>
                    <a:pt x="20662" y="581025"/>
                  </a:lnTo>
                  <a:lnTo>
                    <a:pt x="26974" y="581025"/>
                  </a:lnTo>
                  <a:lnTo>
                    <a:pt x="47625" y="560374"/>
                  </a:lnTo>
                  <a:lnTo>
                    <a:pt x="47625" y="557212"/>
                  </a:lnTo>
                  <a:lnTo>
                    <a:pt x="47625" y="554062"/>
                  </a:lnTo>
                  <a:close/>
                </a:path>
                <a:path w="47625" h="1647825">
                  <a:moveTo>
                    <a:pt x="47625" y="20662"/>
                  </a:moveTo>
                  <a:lnTo>
                    <a:pt x="26974" y="0"/>
                  </a:lnTo>
                  <a:lnTo>
                    <a:pt x="20662" y="0"/>
                  </a:lnTo>
                  <a:lnTo>
                    <a:pt x="0" y="20662"/>
                  </a:lnTo>
                  <a:lnTo>
                    <a:pt x="0" y="26974"/>
                  </a:lnTo>
                  <a:lnTo>
                    <a:pt x="20662" y="47625"/>
                  </a:lnTo>
                  <a:lnTo>
                    <a:pt x="26974" y="47625"/>
                  </a:lnTo>
                  <a:lnTo>
                    <a:pt x="47625" y="26974"/>
                  </a:lnTo>
                  <a:lnTo>
                    <a:pt x="47625" y="23812"/>
                  </a:lnTo>
                  <a:lnTo>
                    <a:pt x="47625" y="20662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3" name="object 23"/>
          <p:cNvSpPr txBox="1"/>
          <p:nvPr/>
        </p:nvSpPr>
        <p:spPr>
          <a:xfrm>
            <a:off x="8159750" y="1492250"/>
            <a:ext cx="2975610" cy="414210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="1" spc="-10" dirty="0">
                <a:solidFill>
                  <a:srgbClr val="1F2937"/>
                </a:solidFill>
                <a:latin typeface="DejaVu Sans"/>
                <a:cs typeface="DejaVu Sans"/>
              </a:rPr>
              <a:t>Definición</a:t>
            </a:r>
            <a:endParaRPr sz="1800" dirty="0">
              <a:latin typeface="DejaVu Sans"/>
              <a:cs typeface="DejaVu Sans"/>
            </a:endParaRPr>
          </a:p>
          <a:p>
            <a:pPr marL="12700" marR="5080">
              <a:lnSpc>
                <a:spcPct val="125000"/>
              </a:lnSpc>
              <a:spcBef>
                <a:spcPts val="1155"/>
              </a:spcBef>
            </a:pPr>
            <a:r>
              <a:rPr sz="1200" dirty="0">
                <a:latin typeface="DejaVu Sans"/>
                <a:cs typeface="DejaVu Sans"/>
              </a:rPr>
              <a:t>La</a:t>
            </a:r>
            <a:r>
              <a:rPr sz="1200" spc="-30" dirty="0">
                <a:latin typeface="DejaVu Sans"/>
                <a:cs typeface="DejaVu Sans"/>
              </a:rPr>
              <a:t> </a:t>
            </a:r>
            <a:r>
              <a:rPr sz="1200" dirty="0">
                <a:latin typeface="DejaVu Sans"/>
                <a:cs typeface="DejaVu Sans"/>
              </a:rPr>
              <a:t>Inteligencia</a:t>
            </a:r>
            <a:r>
              <a:rPr sz="1200" spc="-30" dirty="0">
                <a:latin typeface="DejaVu Sans"/>
                <a:cs typeface="DejaVu Sans"/>
              </a:rPr>
              <a:t> </a:t>
            </a:r>
            <a:r>
              <a:rPr sz="1200" dirty="0">
                <a:latin typeface="DejaVu Sans"/>
                <a:cs typeface="DejaVu Sans"/>
              </a:rPr>
              <a:t>Artificial</a:t>
            </a:r>
            <a:r>
              <a:rPr sz="1200" spc="-30" dirty="0">
                <a:latin typeface="DejaVu Sans"/>
                <a:cs typeface="DejaVu Sans"/>
              </a:rPr>
              <a:t> </a:t>
            </a:r>
            <a:r>
              <a:rPr sz="1200" dirty="0">
                <a:latin typeface="DejaVu Sans"/>
                <a:cs typeface="DejaVu Sans"/>
              </a:rPr>
              <a:t>es</a:t>
            </a:r>
            <a:r>
              <a:rPr sz="1200" spc="-30" dirty="0">
                <a:latin typeface="DejaVu Sans"/>
                <a:cs typeface="DejaVu Sans"/>
              </a:rPr>
              <a:t> </a:t>
            </a:r>
            <a:r>
              <a:rPr sz="1200" spc="-25" dirty="0">
                <a:latin typeface="DejaVu Sans"/>
                <a:cs typeface="DejaVu Sans"/>
              </a:rPr>
              <a:t>la </a:t>
            </a:r>
            <a:r>
              <a:rPr sz="1200" b="1" dirty="0">
                <a:solidFill>
                  <a:srgbClr val="0A5394"/>
                </a:solidFill>
                <a:latin typeface="DejaVu Sans"/>
                <a:cs typeface="DejaVu Sans"/>
              </a:rPr>
              <a:t>capacidad</a:t>
            </a:r>
            <a:r>
              <a:rPr sz="1200" b="1" spc="-30" dirty="0">
                <a:solidFill>
                  <a:srgbClr val="0A5394"/>
                </a:solidFill>
                <a:latin typeface="DejaVu Sans"/>
                <a:cs typeface="DejaVu Sans"/>
              </a:rPr>
              <a:t> </a:t>
            </a:r>
            <a:r>
              <a:rPr sz="1200" b="1" dirty="0">
                <a:solidFill>
                  <a:srgbClr val="0A5394"/>
                </a:solidFill>
                <a:latin typeface="DejaVu Sans"/>
                <a:cs typeface="DejaVu Sans"/>
              </a:rPr>
              <a:t>de</a:t>
            </a:r>
            <a:r>
              <a:rPr sz="1200" b="1" spc="-25" dirty="0">
                <a:solidFill>
                  <a:srgbClr val="0A5394"/>
                </a:solidFill>
                <a:latin typeface="DejaVu Sans"/>
                <a:cs typeface="DejaVu Sans"/>
              </a:rPr>
              <a:t> </a:t>
            </a:r>
            <a:r>
              <a:rPr sz="1200" b="1" dirty="0">
                <a:solidFill>
                  <a:srgbClr val="0A5394"/>
                </a:solidFill>
                <a:latin typeface="DejaVu Sans"/>
                <a:cs typeface="DejaVu Sans"/>
              </a:rPr>
              <a:t>las</a:t>
            </a:r>
            <a:r>
              <a:rPr sz="1200" b="1" spc="-25" dirty="0">
                <a:solidFill>
                  <a:srgbClr val="0A5394"/>
                </a:solidFill>
                <a:latin typeface="DejaVu Sans"/>
                <a:cs typeface="DejaVu Sans"/>
              </a:rPr>
              <a:t> </a:t>
            </a:r>
            <a:r>
              <a:rPr sz="1200" b="1" dirty="0">
                <a:solidFill>
                  <a:srgbClr val="0A5394"/>
                </a:solidFill>
                <a:latin typeface="DejaVu Sans"/>
                <a:cs typeface="DejaVu Sans"/>
              </a:rPr>
              <a:t>máquinas</a:t>
            </a:r>
            <a:r>
              <a:rPr sz="1200" b="1" spc="-25" dirty="0">
                <a:solidFill>
                  <a:srgbClr val="0A5394"/>
                </a:solidFill>
                <a:latin typeface="DejaVu Sans"/>
                <a:cs typeface="DejaVu Sans"/>
              </a:rPr>
              <a:t> </a:t>
            </a:r>
            <a:r>
              <a:rPr sz="1200" b="1" spc="-20" dirty="0">
                <a:solidFill>
                  <a:srgbClr val="0A5394"/>
                </a:solidFill>
                <a:latin typeface="DejaVu Sans"/>
                <a:cs typeface="DejaVu Sans"/>
              </a:rPr>
              <a:t>para </a:t>
            </a:r>
            <a:r>
              <a:rPr sz="1200" b="1" spc="-10" dirty="0">
                <a:solidFill>
                  <a:srgbClr val="0A5394"/>
                </a:solidFill>
                <a:latin typeface="DejaVu Sans"/>
                <a:cs typeface="DejaVu Sans"/>
              </a:rPr>
              <a:t>aprender,</a:t>
            </a:r>
            <a:r>
              <a:rPr sz="1200" b="1" spc="-35" dirty="0">
                <a:solidFill>
                  <a:srgbClr val="0A5394"/>
                </a:solidFill>
                <a:latin typeface="DejaVu Sans"/>
                <a:cs typeface="DejaVu Sans"/>
              </a:rPr>
              <a:t> </a:t>
            </a:r>
            <a:r>
              <a:rPr sz="1200" b="1" dirty="0">
                <a:solidFill>
                  <a:srgbClr val="0A5394"/>
                </a:solidFill>
                <a:latin typeface="DejaVu Sans"/>
                <a:cs typeface="DejaVu Sans"/>
              </a:rPr>
              <a:t>razonar</a:t>
            </a:r>
            <a:r>
              <a:rPr sz="1200" b="1" spc="-30" dirty="0">
                <a:solidFill>
                  <a:srgbClr val="0A5394"/>
                </a:solidFill>
                <a:latin typeface="DejaVu Sans"/>
                <a:cs typeface="DejaVu Sans"/>
              </a:rPr>
              <a:t> </a:t>
            </a:r>
            <a:r>
              <a:rPr sz="1200" b="1" dirty="0">
                <a:solidFill>
                  <a:srgbClr val="0A5394"/>
                </a:solidFill>
                <a:latin typeface="DejaVu Sans"/>
                <a:cs typeface="DejaVu Sans"/>
              </a:rPr>
              <a:t>y</a:t>
            </a:r>
            <a:r>
              <a:rPr sz="1200" b="1" spc="-30" dirty="0">
                <a:solidFill>
                  <a:srgbClr val="0A5394"/>
                </a:solidFill>
                <a:latin typeface="DejaVu Sans"/>
                <a:cs typeface="DejaVu Sans"/>
              </a:rPr>
              <a:t> </a:t>
            </a:r>
            <a:r>
              <a:rPr sz="1200" b="1" spc="-10" dirty="0">
                <a:solidFill>
                  <a:srgbClr val="0A5394"/>
                </a:solidFill>
                <a:latin typeface="DejaVu Sans"/>
                <a:cs typeface="DejaVu Sans"/>
              </a:rPr>
              <a:t>resolver problemas</a:t>
            </a:r>
            <a:r>
              <a:rPr sz="1200" b="1" spc="-55" dirty="0">
                <a:solidFill>
                  <a:srgbClr val="0A5394"/>
                </a:solidFill>
                <a:latin typeface="DejaVu Sans"/>
                <a:cs typeface="DejaVu Sans"/>
              </a:rPr>
              <a:t> </a:t>
            </a:r>
            <a:r>
              <a:rPr sz="1200" dirty="0">
                <a:latin typeface="DejaVu Sans"/>
                <a:cs typeface="DejaVu Sans"/>
              </a:rPr>
              <a:t>de</a:t>
            </a:r>
            <a:r>
              <a:rPr sz="1200" spc="-15" dirty="0">
                <a:latin typeface="DejaVu Sans"/>
                <a:cs typeface="DejaVu Sans"/>
              </a:rPr>
              <a:t> </a:t>
            </a:r>
            <a:r>
              <a:rPr sz="1200" dirty="0">
                <a:latin typeface="DejaVu Sans"/>
                <a:cs typeface="DejaVu Sans"/>
              </a:rPr>
              <a:t>manera</a:t>
            </a:r>
            <a:r>
              <a:rPr sz="1200" spc="-20" dirty="0">
                <a:latin typeface="DejaVu Sans"/>
                <a:cs typeface="DejaVu Sans"/>
              </a:rPr>
              <a:t> </a:t>
            </a:r>
            <a:r>
              <a:rPr sz="1200" dirty="0">
                <a:latin typeface="DejaVu Sans"/>
                <a:cs typeface="DejaVu Sans"/>
              </a:rPr>
              <a:t>similar</a:t>
            </a:r>
            <a:r>
              <a:rPr sz="1200" spc="-15" dirty="0">
                <a:latin typeface="DejaVu Sans"/>
                <a:cs typeface="DejaVu Sans"/>
              </a:rPr>
              <a:t> </a:t>
            </a:r>
            <a:r>
              <a:rPr sz="1200" dirty="0">
                <a:latin typeface="DejaVu Sans"/>
                <a:cs typeface="DejaVu Sans"/>
              </a:rPr>
              <a:t>a</a:t>
            </a:r>
            <a:r>
              <a:rPr sz="1200" spc="-15" dirty="0">
                <a:latin typeface="DejaVu Sans"/>
                <a:cs typeface="DejaVu Sans"/>
              </a:rPr>
              <a:t> </a:t>
            </a:r>
            <a:r>
              <a:rPr sz="1200" spc="-20" dirty="0">
                <a:latin typeface="DejaVu Sans"/>
                <a:cs typeface="DejaVu Sans"/>
              </a:rPr>
              <a:t>como </a:t>
            </a:r>
            <a:r>
              <a:rPr sz="1200" dirty="0">
                <a:latin typeface="DejaVu Sans"/>
                <a:cs typeface="DejaVu Sans"/>
              </a:rPr>
              <a:t>lo</a:t>
            </a:r>
            <a:r>
              <a:rPr sz="1200" spc="-20" dirty="0">
                <a:latin typeface="DejaVu Sans"/>
                <a:cs typeface="DejaVu Sans"/>
              </a:rPr>
              <a:t> </a:t>
            </a:r>
            <a:r>
              <a:rPr sz="1200" dirty="0">
                <a:latin typeface="DejaVu Sans"/>
                <a:cs typeface="DejaVu Sans"/>
              </a:rPr>
              <a:t>haría</a:t>
            </a:r>
            <a:r>
              <a:rPr sz="1200" spc="-20" dirty="0">
                <a:latin typeface="DejaVu Sans"/>
                <a:cs typeface="DejaVu Sans"/>
              </a:rPr>
              <a:t> </a:t>
            </a:r>
            <a:r>
              <a:rPr sz="1200" dirty="0">
                <a:latin typeface="DejaVu Sans"/>
                <a:cs typeface="DejaVu Sans"/>
              </a:rPr>
              <a:t>un</a:t>
            </a:r>
            <a:r>
              <a:rPr sz="1200" spc="-20" dirty="0">
                <a:latin typeface="DejaVu Sans"/>
                <a:cs typeface="DejaVu Sans"/>
              </a:rPr>
              <a:t> </a:t>
            </a:r>
            <a:r>
              <a:rPr sz="1200" spc="-10" dirty="0">
                <a:latin typeface="DejaVu Sans"/>
                <a:cs typeface="DejaVu Sans"/>
              </a:rPr>
              <a:t>humano.</a:t>
            </a:r>
            <a:endParaRPr sz="1200" dirty="0">
              <a:latin typeface="DejaVu Sans"/>
              <a:cs typeface="DejaVu Sans"/>
            </a:endParaRPr>
          </a:p>
          <a:p>
            <a:pPr>
              <a:lnSpc>
                <a:spcPct val="100000"/>
              </a:lnSpc>
              <a:spcBef>
                <a:spcPts val="160"/>
              </a:spcBef>
            </a:pPr>
            <a:endParaRPr sz="1200" dirty="0">
              <a:latin typeface="DejaVu Sans"/>
              <a:cs typeface="DejaVu Sans"/>
            </a:endParaRPr>
          </a:p>
          <a:p>
            <a:pPr marL="202565" indent="-190500">
              <a:lnSpc>
                <a:spcPct val="100000"/>
              </a:lnSpc>
            </a:pPr>
            <a:r>
              <a:rPr sz="1500" b="1" dirty="0">
                <a:solidFill>
                  <a:srgbClr val="374050"/>
                </a:solidFill>
                <a:latin typeface="DejaVu Sans"/>
                <a:cs typeface="DejaVu Sans"/>
              </a:rPr>
              <a:t>Características </a:t>
            </a:r>
            <a:r>
              <a:rPr sz="1500" b="1" spc="-10" dirty="0">
                <a:solidFill>
                  <a:srgbClr val="374050"/>
                </a:solidFill>
                <a:latin typeface="DejaVu Sans"/>
                <a:cs typeface="DejaVu Sans"/>
              </a:rPr>
              <a:t>clave:</a:t>
            </a:r>
            <a:endParaRPr sz="1500" dirty="0">
              <a:latin typeface="DejaVu Sans"/>
              <a:cs typeface="DejaVu Sans"/>
            </a:endParaRPr>
          </a:p>
          <a:p>
            <a:pPr marL="202565" marR="666750">
              <a:lnSpc>
                <a:spcPct val="125000"/>
              </a:lnSpc>
              <a:spcBef>
                <a:spcPts val="540"/>
              </a:spcBef>
            </a:pPr>
            <a:r>
              <a:rPr sz="1200" dirty="0">
                <a:latin typeface="DejaVu Sans"/>
                <a:cs typeface="DejaVu Sans"/>
              </a:rPr>
              <a:t>Capacidad</a:t>
            </a:r>
            <a:r>
              <a:rPr sz="1200" spc="-35" dirty="0">
                <a:latin typeface="DejaVu Sans"/>
                <a:cs typeface="DejaVu Sans"/>
              </a:rPr>
              <a:t> </a:t>
            </a:r>
            <a:r>
              <a:rPr sz="1200" dirty="0">
                <a:latin typeface="DejaVu Sans"/>
                <a:cs typeface="DejaVu Sans"/>
              </a:rPr>
              <a:t>de</a:t>
            </a:r>
            <a:r>
              <a:rPr sz="1200" spc="-30" dirty="0">
                <a:latin typeface="DejaVu Sans"/>
                <a:cs typeface="DejaVu Sans"/>
              </a:rPr>
              <a:t> </a:t>
            </a:r>
            <a:r>
              <a:rPr sz="1200" b="1" spc="-10" dirty="0">
                <a:solidFill>
                  <a:srgbClr val="0A5394"/>
                </a:solidFill>
                <a:latin typeface="DejaVu Sans"/>
                <a:cs typeface="DejaVu Sans"/>
              </a:rPr>
              <a:t>aprendizaje </a:t>
            </a:r>
            <a:r>
              <a:rPr sz="1200" b="1" dirty="0">
                <a:solidFill>
                  <a:srgbClr val="0A5394"/>
                </a:solidFill>
                <a:latin typeface="DejaVu Sans"/>
                <a:cs typeface="DejaVu Sans"/>
              </a:rPr>
              <a:t>continuo</a:t>
            </a:r>
            <a:r>
              <a:rPr sz="1200" b="1" spc="-45" dirty="0">
                <a:solidFill>
                  <a:srgbClr val="0A5394"/>
                </a:solidFill>
                <a:latin typeface="DejaVu Sans"/>
                <a:cs typeface="DejaVu Sans"/>
              </a:rPr>
              <a:t> </a:t>
            </a:r>
            <a:r>
              <a:rPr sz="1200" dirty="0">
                <a:latin typeface="DejaVu Sans"/>
                <a:cs typeface="DejaVu Sans"/>
              </a:rPr>
              <a:t>a partir</a:t>
            </a:r>
            <a:r>
              <a:rPr sz="1200" spc="-5" dirty="0">
                <a:latin typeface="DejaVu Sans"/>
                <a:cs typeface="DejaVu Sans"/>
              </a:rPr>
              <a:t> </a:t>
            </a:r>
            <a:r>
              <a:rPr sz="1200" dirty="0">
                <a:latin typeface="DejaVu Sans"/>
                <a:cs typeface="DejaVu Sans"/>
              </a:rPr>
              <a:t>de </a:t>
            </a:r>
            <a:r>
              <a:rPr sz="1200" spc="-10" dirty="0">
                <a:latin typeface="DejaVu Sans"/>
                <a:cs typeface="DejaVu Sans"/>
              </a:rPr>
              <a:t>datos</a:t>
            </a:r>
            <a:endParaRPr sz="1200" dirty="0">
              <a:latin typeface="DejaVu Sans"/>
              <a:cs typeface="DejaVu Sans"/>
            </a:endParaRPr>
          </a:p>
          <a:p>
            <a:pPr marL="202565">
              <a:lnSpc>
                <a:spcPct val="100000"/>
              </a:lnSpc>
              <a:spcBef>
                <a:spcPts val="960"/>
              </a:spcBef>
            </a:pPr>
            <a:r>
              <a:rPr sz="1200" spc="-10" dirty="0">
                <a:latin typeface="DejaVu Sans"/>
                <a:cs typeface="DejaVu Sans"/>
              </a:rPr>
              <a:t>Procesamiento</a:t>
            </a:r>
            <a:r>
              <a:rPr sz="1200" spc="-25" dirty="0">
                <a:latin typeface="DejaVu Sans"/>
                <a:cs typeface="DejaVu Sans"/>
              </a:rPr>
              <a:t> </a:t>
            </a:r>
            <a:r>
              <a:rPr sz="1200" dirty="0">
                <a:latin typeface="DejaVu Sans"/>
                <a:cs typeface="DejaVu Sans"/>
              </a:rPr>
              <a:t>y</a:t>
            </a:r>
            <a:r>
              <a:rPr sz="1200" spc="-20" dirty="0">
                <a:latin typeface="DejaVu Sans"/>
                <a:cs typeface="DejaVu Sans"/>
              </a:rPr>
              <a:t> </a:t>
            </a:r>
            <a:r>
              <a:rPr sz="1200" b="1" dirty="0">
                <a:solidFill>
                  <a:srgbClr val="0A5394"/>
                </a:solidFill>
                <a:latin typeface="DejaVu Sans"/>
                <a:cs typeface="DejaVu Sans"/>
              </a:rPr>
              <a:t>análisis</a:t>
            </a:r>
            <a:r>
              <a:rPr sz="1200" b="1" spc="-20" dirty="0">
                <a:solidFill>
                  <a:srgbClr val="0A5394"/>
                </a:solidFill>
                <a:latin typeface="DejaVu Sans"/>
                <a:cs typeface="DejaVu Sans"/>
              </a:rPr>
              <a:t> </a:t>
            </a:r>
            <a:r>
              <a:rPr sz="1200" b="1" spc="-10" dirty="0">
                <a:solidFill>
                  <a:srgbClr val="0A5394"/>
                </a:solidFill>
                <a:latin typeface="DejaVu Sans"/>
                <a:cs typeface="DejaVu Sans"/>
              </a:rPr>
              <a:t>masivo</a:t>
            </a:r>
            <a:endParaRPr sz="1200" dirty="0">
              <a:latin typeface="DejaVu Sans"/>
              <a:cs typeface="DejaVu Sans"/>
            </a:endParaRPr>
          </a:p>
          <a:p>
            <a:pPr marL="202565">
              <a:lnSpc>
                <a:spcPct val="100000"/>
              </a:lnSpc>
              <a:spcBef>
                <a:spcPts val="360"/>
              </a:spcBef>
            </a:pPr>
            <a:r>
              <a:rPr sz="1200" dirty="0">
                <a:latin typeface="DejaVu Sans"/>
                <a:cs typeface="DejaVu Sans"/>
              </a:rPr>
              <a:t>de </a:t>
            </a:r>
            <a:r>
              <a:rPr sz="1200" spc="-10" dirty="0">
                <a:latin typeface="DejaVu Sans"/>
                <a:cs typeface="DejaVu Sans"/>
              </a:rPr>
              <a:t>información</a:t>
            </a:r>
            <a:endParaRPr sz="1200" dirty="0">
              <a:latin typeface="DejaVu Sans"/>
              <a:cs typeface="DejaVu Sans"/>
            </a:endParaRPr>
          </a:p>
          <a:p>
            <a:pPr marL="202565">
              <a:lnSpc>
                <a:spcPct val="100000"/>
              </a:lnSpc>
              <a:spcBef>
                <a:spcPts val="960"/>
              </a:spcBef>
            </a:pPr>
            <a:r>
              <a:rPr sz="1200" spc="-55" dirty="0">
                <a:latin typeface="DejaVu Sans"/>
                <a:cs typeface="DejaVu Sans"/>
              </a:rPr>
              <a:t>Toma</a:t>
            </a:r>
            <a:r>
              <a:rPr sz="1200" spc="-30" dirty="0">
                <a:latin typeface="DejaVu Sans"/>
                <a:cs typeface="DejaVu Sans"/>
              </a:rPr>
              <a:t> </a:t>
            </a:r>
            <a:r>
              <a:rPr sz="1200" dirty="0">
                <a:latin typeface="DejaVu Sans"/>
                <a:cs typeface="DejaVu Sans"/>
              </a:rPr>
              <a:t>de</a:t>
            </a:r>
            <a:r>
              <a:rPr sz="1200" spc="-25" dirty="0">
                <a:latin typeface="DejaVu Sans"/>
                <a:cs typeface="DejaVu Sans"/>
              </a:rPr>
              <a:t> </a:t>
            </a:r>
            <a:r>
              <a:rPr sz="1200" dirty="0">
                <a:latin typeface="DejaVu Sans"/>
                <a:cs typeface="DejaVu Sans"/>
              </a:rPr>
              <a:t>decisiones</a:t>
            </a:r>
            <a:r>
              <a:rPr sz="1200" spc="-30" dirty="0">
                <a:latin typeface="DejaVu Sans"/>
                <a:cs typeface="DejaVu Sans"/>
              </a:rPr>
              <a:t> </a:t>
            </a:r>
            <a:r>
              <a:rPr sz="1200" b="1" spc="-10" dirty="0">
                <a:solidFill>
                  <a:srgbClr val="0A5394"/>
                </a:solidFill>
                <a:latin typeface="DejaVu Sans"/>
                <a:cs typeface="DejaVu Sans"/>
              </a:rPr>
              <a:t>autónoma</a:t>
            </a:r>
            <a:endParaRPr sz="1200" dirty="0">
              <a:latin typeface="DejaVu Sans"/>
              <a:cs typeface="DejaVu Sans"/>
            </a:endParaRPr>
          </a:p>
          <a:p>
            <a:pPr marL="202565">
              <a:lnSpc>
                <a:spcPct val="100000"/>
              </a:lnSpc>
              <a:spcBef>
                <a:spcPts val="360"/>
              </a:spcBef>
            </a:pPr>
            <a:r>
              <a:rPr sz="1200" dirty="0">
                <a:latin typeface="DejaVu Sans"/>
                <a:cs typeface="DejaVu Sans"/>
              </a:rPr>
              <a:t>basada</a:t>
            </a:r>
            <a:r>
              <a:rPr sz="1200" spc="-30" dirty="0">
                <a:latin typeface="DejaVu Sans"/>
                <a:cs typeface="DejaVu Sans"/>
              </a:rPr>
              <a:t> </a:t>
            </a:r>
            <a:r>
              <a:rPr sz="1200" dirty="0">
                <a:latin typeface="DejaVu Sans"/>
                <a:cs typeface="DejaVu Sans"/>
              </a:rPr>
              <a:t>en</a:t>
            </a:r>
            <a:r>
              <a:rPr sz="1200" spc="-30" dirty="0">
                <a:latin typeface="DejaVu Sans"/>
                <a:cs typeface="DejaVu Sans"/>
              </a:rPr>
              <a:t> </a:t>
            </a:r>
            <a:r>
              <a:rPr sz="1200" spc="-10" dirty="0">
                <a:latin typeface="DejaVu Sans"/>
                <a:cs typeface="DejaVu Sans"/>
              </a:rPr>
              <a:t>patrones</a:t>
            </a:r>
            <a:endParaRPr sz="1200" dirty="0">
              <a:latin typeface="DejaVu Sans"/>
              <a:cs typeface="DejaVu Sans"/>
            </a:endParaRPr>
          </a:p>
          <a:p>
            <a:pPr marL="202565" marR="848994">
              <a:lnSpc>
                <a:spcPct val="125000"/>
              </a:lnSpc>
              <a:spcBef>
                <a:spcPts val="600"/>
              </a:spcBef>
            </a:pPr>
            <a:r>
              <a:rPr sz="1200" spc="-10" dirty="0">
                <a:latin typeface="DejaVu Sans"/>
                <a:cs typeface="DejaVu Sans"/>
              </a:rPr>
              <a:t>Adaptabilidad</a:t>
            </a:r>
            <a:r>
              <a:rPr sz="1200" spc="5" dirty="0">
                <a:latin typeface="DejaVu Sans"/>
                <a:cs typeface="DejaVu Sans"/>
              </a:rPr>
              <a:t> </a:t>
            </a:r>
            <a:r>
              <a:rPr sz="1200" dirty="0">
                <a:latin typeface="DejaVu Sans"/>
                <a:cs typeface="DejaVu Sans"/>
              </a:rPr>
              <a:t>a</a:t>
            </a:r>
            <a:r>
              <a:rPr sz="1200" spc="5" dirty="0">
                <a:latin typeface="DejaVu Sans"/>
                <a:cs typeface="DejaVu Sans"/>
              </a:rPr>
              <a:t> </a:t>
            </a:r>
            <a:r>
              <a:rPr sz="1200" spc="-10" dirty="0">
                <a:latin typeface="DejaVu Sans"/>
                <a:cs typeface="DejaVu Sans"/>
              </a:rPr>
              <a:t>entornos cambiantes</a:t>
            </a:r>
            <a:endParaRPr sz="1200" dirty="0">
              <a:latin typeface="DejaVu Sans"/>
              <a:cs typeface="DejaVu Sans"/>
            </a:endParaRPr>
          </a:p>
        </p:txBody>
      </p:sp>
      <p:grpSp>
        <p:nvGrpSpPr>
          <p:cNvPr id="24" name="object 24"/>
          <p:cNvGrpSpPr/>
          <p:nvPr/>
        </p:nvGrpSpPr>
        <p:grpSpPr>
          <a:xfrm>
            <a:off x="0" y="7077074"/>
            <a:ext cx="12192000" cy="952500"/>
            <a:chOff x="0" y="7077074"/>
            <a:chExt cx="12192000" cy="952500"/>
          </a:xfrm>
        </p:grpSpPr>
        <p:sp>
          <p:nvSpPr>
            <p:cNvPr id="25" name="object 25"/>
            <p:cNvSpPr/>
            <p:nvPr/>
          </p:nvSpPr>
          <p:spPr>
            <a:xfrm>
              <a:off x="0" y="7077074"/>
              <a:ext cx="12192000" cy="952500"/>
            </a:xfrm>
            <a:custGeom>
              <a:avLst/>
              <a:gdLst/>
              <a:ahLst/>
              <a:cxnLst/>
              <a:rect l="l" t="t" r="r" b="b"/>
              <a:pathLst>
                <a:path w="12192000" h="952500">
                  <a:moveTo>
                    <a:pt x="12191999" y="952499"/>
                  </a:moveTo>
                  <a:lnTo>
                    <a:pt x="0" y="952499"/>
                  </a:lnTo>
                  <a:lnTo>
                    <a:pt x="0" y="0"/>
                  </a:lnTo>
                  <a:lnTo>
                    <a:pt x="12191999" y="0"/>
                  </a:lnTo>
                  <a:lnTo>
                    <a:pt x="12191999" y="952499"/>
                  </a:lnTo>
                  <a:close/>
                </a:path>
              </a:pathLst>
            </a:custGeom>
            <a:solidFill>
              <a:srgbClr val="E8ECE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" name="object 26"/>
            <p:cNvSpPr/>
            <p:nvPr/>
          </p:nvSpPr>
          <p:spPr>
            <a:xfrm>
              <a:off x="11048999" y="7267574"/>
              <a:ext cx="571500" cy="571500"/>
            </a:xfrm>
            <a:custGeom>
              <a:avLst/>
              <a:gdLst/>
              <a:ahLst/>
              <a:cxnLst/>
              <a:rect l="l" t="t" r="r" b="b"/>
              <a:pathLst>
                <a:path w="571500" h="571500">
                  <a:moveTo>
                    <a:pt x="285749" y="571499"/>
                  </a:moveTo>
                  <a:lnTo>
                    <a:pt x="243820" y="568407"/>
                  </a:lnTo>
                  <a:lnTo>
                    <a:pt x="202799" y="559195"/>
                  </a:lnTo>
                  <a:lnTo>
                    <a:pt x="163574" y="544064"/>
                  </a:lnTo>
                  <a:lnTo>
                    <a:pt x="126993" y="523341"/>
                  </a:lnTo>
                  <a:lnTo>
                    <a:pt x="93851" y="497476"/>
                  </a:lnTo>
                  <a:lnTo>
                    <a:pt x="64863" y="467027"/>
                  </a:lnTo>
                  <a:lnTo>
                    <a:pt x="40654" y="432654"/>
                  </a:lnTo>
                  <a:lnTo>
                    <a:pt x="21751" y="395100"/>
                  </a:lnTo>
                  <a:lnTo>
                    <a:pt x="8562" y="355181"/>
                  </a:lnTo>
                  <a:lnTo>
                    <a:pt x="1376" y="313758"/>
                  </a:lnTo>
                  <a:lnTo>
                    <a:pt x="0" y="285749"/>
                  </a:lnTo>
                  <a:lnTo>
                    <a:pt x="344" y="271729"/>
                  </a:lnTo>
                  <a:lnTo>
                    <a:pt x="5489" y="230002"/>
                  </a:lnTo>
                  <a:lnTo>
                    <a:pt x="16703" y="189483"/>
                  </a:lnTo>
                  <a:lnTo>
                    <a:pt x="33740" y="151048"/>
                  </a:lnTo>
                  <a:lnTo>
                    <a:pt x="56233" y="115528"/>
                  </a:lnTo>
                  <a:lnTo>
                    <a:pt x="83693" y="83693"/>
                  </a:lnTo>
                  <a:lnTo>
                    <a:pt x="115527" y="56232"/>
                  </a:lnTo>
                  <a:lnTo>
                    <a:pt x="151046" y="33740"/>
                  </a:lnTo>
                  <a:lnTo>
                    <a:pt x="189482" y="16703"/>
                  </a:lnTo>
                  <a:lnTo>
                    <a:pt x="230001" y="5490"/>
                  </a:lnTo>
                  <a:lnTo>
                    <a:pt x="271728" y="344"/>
                  </a:lnTo>
                  <a:lnTo>
                    <a:pt x="285749" y="0"/>
                  </a:lnTo>
                  <a:lnTo>
                    <a:pt x="299771" y="344"/>
                  </a:lnTo>
                  <a:lnTo>
                    <a:pt x="341497" y="5490"/>
                  </a:lnTo>
                  <a:lnTo>
                    <a:pt x="382017" y="16703"/>
                  </a:lnTo>
                  <a:lnTo>
                    <a:pt x="420451" y="33740"/>
                  </a:lnTo>
                  <a:lnTo>
                    <a:pt x="455971" y="56232"/>
                  </a:lnTo>
                  <a:lnTo>
                    <a:pt x="487806" y="83693"/>
                  </a:lnTo>
                  <a:lnTo>
                    <a:pt x="515266" y="115528"/>
                  </a:lnTo>
                  <a:lnTo>
                    <a:pt x="537758" y="151047"/>
                  </a:lnTo>
                  <a:lnTo>
                    <a:pt x="554796" y="189483"/>
                  </a:lnTo>
                  <a:lnTo>
                    <a:pt x="566008" y="230002"/>
                  </a:lnTo>
                  <a:lnTo>
                    <a:pt x="571156" y="271729"/>
                  </a:lnTo>
                  <a:lnTo>
                    <a:pt x="571499" y="285749"/>
                  </a:lnTo>
                  <a:lnTo>
                    <a:pt x="571156" y="299771"/>
                  </a:lnTo>
                  <a:lnTo>
                    <a:pt x="566008" y="341496"/>
                  </a:lnTo>
                  <a:lnTo>
                    <a:pt x="554796" y="382015"/>
                  </a:lnTo>
                  <a:lnTo>
                    <a:pt x="537758" y="420451"/>
                  </a:lnTo>
                  <a:lnTo>
                    <a:pt x="515266" y="455970"/>
                  </a:lnTo>
                  <a:lnTo>
                    <a:pt x="487806" y="487805"/>
                  </a:lnTo>
                  <a:lnTo>
                    <a:pt x="455971" y="515266"/>
                  </a:lnTo>
                  <a:lnTo>
                    <a:pt x="420451" y="537758"/>
                  </a:lnTo>
                  <a:lnTo>
                    <a:pt x="382017" y="554796"/>
                  </a:lnTo>
                  <a:lnTo>
                    <a:pt x="341497" y="566008"/>
                  </a:lnTo>
                  <a:lnTo>
                    <a:pt x="299771" y="571155"/>
                  </a:lnTo>
                  <a:lnTo>
                    <a:pt x="285749" y="571499"/>
                  </a:lnTo>
                  <a:close/>
                </a:path>
              </a:pathLst>
            </a:custGeom>
            <a:solidFill>
              <a:srgbClr val="0A539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7" name="object 27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1239499" y="7458074"/>
              <a:ext cx="190499" cy="190499"/>
            </a:xfrm>
            <a:prstGeom prst="rect">
              <a:avLst/>
            </a:prstGeom>
          </p:spPr>
        </p:pic>
        <p:sp>
          <p:nvSpPr>
            <p:cNvPr id="28" name="object 28"/>
            <p:cNvSpPr/>
            <p:nvPr/>
          </p:nvSpPr>
          <p:spPr>
            <a:xfrm>
              <a:off x="10391774" y="7524749"/>
              <a:ext cx="1609725" cy="323850"/>
            </a:xfrm>
            <a:custGeom>
              <a:avLst/>
              <a:gdLst/>
              <a:ahLst/>
              <a:cxnLst/>
              <a:rect l="l" t="t" r="r" b="b"/>
              <a:pathLst>
                <a:path w="1609725" h="323850">
                  <a:moveTo>
                    <a:pt x="1576677" y="323849"/>
                  </a:moveTo>
                  <a:lnTo>
                    <a:pt x="33047" y="323849"/>
                  </a:lnTo>
                  <a:lnTo>
                    <a:pt x="28187" y="322883"/>
                  </a:lnTo>
                  <a:lnTo>
                    <a:pt x="966" y="295662"/>
                  </a:lnTo>
                  <a:lnTo>
                    <a:pt x="0" y="290802"/>
                  </a:lnTo>
                  <a:lnTo>
                    <a:pt x="0" y="285749"/>
                  </a:lnTo>
                  <a:lnTo>
                    <a:pt x="0" y="33047"/>
                  </a:lnTo>
                  <a:lnTo>
                    <a:pt x="28187" y="966"/>
                  </a:lnTo>
                  <a:lnTo>
                    <a:pt x="33047" y="0"/>
                  </a:lnTo>
                  <a:lnTo>
                    <a:pt x="1576677" y="0"/>
                  </a:lnTo>
                  <a:lnTo>
                    <a:pt x="1608757" y="28187"/>
                  </a:lnTo>
                  <a:lnTo>
                    <a:pt x="1609724" y="33047"/>
                  </a:lnTo>
                  <a:lnTo>
                    <a:pt x="1609724" y="290802"/>
                  </a:lnTo>
                  <a:lnTo>
                    <a:pt x="1581537" y="322883"/>
                  </a:lnTo>
                  <a:lnTo>
                    <a:pt x="1576677" y="323849"/>
                  </a:lnTo>
                  <a:close/>
                </a:path>
              </a:pathLst>
            </a:custGeom>
            <a:solidFill>
              <a:srgbClr val="33333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9" name="object 29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0506074" y="7619999"/>
              <a:ext cx="133349" cy="133349"/>
            </a:xfrm>
            <a:prstGeom prst="rect">
              <a:avLst/>
            </a:prstGeom>
          </p:spPr>
        </p:pic>
      </p:grpSp>
      <p:sp>
        <p:nvSpPr>
          <p:cNvPr id="30" name="object 30"/>
          <p:cNvSpPr txBox="1"/>
          <p:nvPr/>
        </p:nvSpPr>
        <p:spPr>
          <a:xfrm>
            <a:off x="558800" y="7446788"/>
            <a:ext cx="3961765" cy="203200"/>
          </a:xfrm>
          <a:prstGeom prst="rect">
            <a:avLst/>
          </a:prstGeom>
        </p:spPr>
        <p:txBody>
          <a:bodyPr vert="horz" wrap="square" lIns="0" tIns="12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"/>
              </a:spcBef>
            </a:pPr>
            <a:r>
              <a:rPr sz="1200" dirty="0">
                <a:solidFill>
                  <a:srgbClr val="4A5462"/>
                </a:solidFill>
                <a:latin typeface="DejaVu Sans"/>
                <a:cs typeface="DejaVu Sans"/>
              </a:rPr>
              <a:t>Efecto</a:t>
            </a:r>
            <a:r>
              <a:rPr sz="1200" spc="-30" dirty="0">
                <a:solidFill>
                  <a:srgbClr val="4A5462"/>
                </a:solidFill>
                <a:latin typeface="DejaVu Sans"/>
                <a:cs typeface="DejaVu Sans"/>
              </a:rPr>
              <a:t> </a:t>
            </a:r>
            <a:r>
              <a:rPr sz="1200" dirty="0">
                <a:solidFill>
                  <a:srgbClr val="4A5462"/>
                </a:solidFill>
                <a:latin typeface="DejaVu Sans"/>
                <a:cs typeface="DejaVu Sans"/>
              </a:rPr>
              <a:t>de</a:t>
            </a:r>
            <a:r>
              <a:rPr sz="1200" spc="-30" dirty="0">
                <a:solidFill>
                  <a:srgbClr val="4A5462"/>
                </a:solidFill>
                <a:latin typeface="DejaVu Sans"/>
                <a:cs typeface="DejaVu Sans"/>
              </a:rPr>
              <a:t> </a:t>
            </a:r>
            <a:r>
              <a:rPr sz="1200" dirty="0">
                <a:solidFill>
                  <a:srgbClr val="4A5462"/>
                </a:solidFill>
                <a:latin typeface="DejaVu Sans"/>
                <a:cs typeface="DejaVu Sans"/>
              </a:rPr>
              <a:t>la</a:t>
            </a:r>
            <a:r>
              <a:rPr sz="1200" spc="-30" dirty="0">
                <a:solidFill>
                  <a:srgbClr val="4A5462"/>
                </a:solidFill>
                <a:latin typeface="DejaVu Sans"/>
                <a:cs typeface="DejaVu Sans"/>
              </a:rPr>
              <a:t> </a:t>
            </a:r>
            <a:r>
              <a:rPr sz="1200" dirty="0">
                <a:solidFill>
                  <a:srgbClr val="4A5462"/>
                </a:solidFill>
                <a:latin typeface="DejaVu Sans"/>
                <a:cs typeface="DejaVu Sans"/>
              </a:rPr>
              <a:t>Inteligencia</a:t>
            </a:r>
            <a:r>
              <a:rPr sz="1200" spc="-25" dirty="0">
                <a:solidFill>
                  <a:srgbClr val="4A5462"/>
                </a:solidFill>
                <a:latin typeface="DejaVu Sans"/>
                <a:cs typeface="DejaVu Sans"/>
              </a:rPr>
              <a:t> </a:t>
            </a:r>
            <a:r>
              <a:rPr sz="1200" dirty="0">
                <a:solidFill>
                  <a:srgbClr val="4A5462"/>
                </a:solidFill>
                <a:latin typeface="DejaVu Sans"/>
                <a:cs typeface="DejaVu Sans"/>
              </a:rPr>
              <a:t>Artificial</a:t>
            </a:r>
            <a:r>
              <a:rPr sz="1200" spc="-30" dirty="0">
                <a:solidFill>
                  <a:srgbClr val="4A5462"/>
                </a:solidFill>
                <a:latin typeface="DejaVu Sans"/>
                <a:cs typeface="DejaVu Sans"/>
              </a:rPr>
              <a:t> </a:t>
            </a:r>
            <a:r>
              <a:rPr sz="1200" dirty="0">
                <a:solidFill>
                  <a:srgbClr val="4A5462"/>
                </a:solidFill>
                <a:latin typeface="DejaVu Sans"/>
                <a:cs typeface="DejaVu Sans"/>
              </a:rPr>
              <a:t>en</a:t>
            </a:r>
            <a:r>
              <a:rPr sz="1200" spc="-30" dirty="0">
                <a:solidFill>
                  <a:srgbClr val="4A5462"/>
                </a:solidFill>
                <a:latin typeface="DejaVu Sans"/>
                <a:cs typeface="DejaVu Sans"/>
              </a:rPr>
              <a:t> </a:t>
            </a:r>
            <a:r>
              <a:rPr sz="1200" dirty="0">
                <a:solidFill>
                  <a:srgbClr val="4A5462"/>
                </a:solidFill>
                <a:latin typeface="DejaVu Sans"/>
                <a:cs typeface="DejaVu Sans"/>
              </a:rPr>
              <a:t>los</a:t>
            </a:r>
            <a:r>
              <a:rPr sz="1200" spc="-30" dirty="0">
                <a:solidFill>
                  <a:srgbClr val="4A5462"/>
                </a:solidFill>
                <a:latin typeface="DejaVu Sans"/>
                <a:cs typeface="DejaVu Sans"/>
              </a:rPr>
              <a:t> </a:t>
            </a:r>
            <a:r>
              <a:rPr sz="1200" spc="-10" dirty="0">
                <a:solidFill>
                  <a:srgbClr val="4A5462"/>
                </a:solidFill>
                <a:latin typeface="DejaVu Sans"/>
                <a:cs typeface="DejaVu Sans"/>
              </a:rPr>
              <a:t>Contadores</a:t>
            </a:r>
            <a:endParaRPr sz="1200">
              <a:latin typeface="DejaVu Sans"/>
              <a:cs typeface="DejaVu Sans"/>
            </a:endParaRPr>
          </a:p>
        </p:txBody>
      </p:sp>
      <p:sp>
        <p:nvSpPr>
          <p:cNvPr id="31" name="object 31"/>
          <p:cNvSpPr txBox="1"/>
          <p:nvPr/>
        </p:nvSpPr>
        <p:spPr>
          <a:xfrm>
            <a:off x="10688339" y="7605979"/>
            <a:ext cx="1211580" cy="158750"/>
          </a:xfrm>
          <a:prstGeom prst="rect">
            <a:avLst/>
          </a:prstGeom>
        </p:spPr>
        <p:txBody>
          <a:bodyPr vert="horz" wrap="square" lIns="0" tIns="44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35"/>
              </a:spcBef>
            </a:pPr>
            <a:r>
              <a:rPr sz="900" dirty="0">
                <a:solidFill>
                  <a:srgbClr val="FFFFFF"/>
                </a:solidFill>
                <a:latin typeface="DejaVu Sans"/>
                <a:cs typeface="DejaVu Sans"/>
              </a:rPr>
              <a:t>Hecho</a:t>
            </a:r>
            <a:r>
              <a:rPr sz="900" spc="-25" dirty="0">
                <a:solidFill>
                  <a:srgbClr val="FFFFFF"/>
                </a:solidFill>
                <a:latin typeface="DejaVu Sans"/>
                <a:cs typeface="DejaVu Sans"/>
              </a:rPr>
              <a:t> </a:t>
            </a:r>
            <a:r>
              <a:rPr sz="900" dirty="0">
                <a:solidFill>
                  <a:srgbClr val="FFFFFF"/>
                </a:solidFill>
                <a:latin typeface="DejaVu Sans"/>
                <a:cs typeface="DejaVu Sans"/>
              </a:rPr>
              <a:t>con</a:t>
            </a:r>
            <a:r>
              <a:rPr sz="900" spc="-20" dirty="0">
                <a:solidFill>
                  <a:srgbClr val="FFFFFF"/>
                </a:solidFill>
                <a:latin typeface="DejaVu Sans"/>
                <a:cs typeface="DejaVu Sans"/>
              </a:rPr>
              <a:t> </a:t>
            </a:r>
            <a:r>
              <a:rPr sz="900" spc="-10" dirty="0">
                <a:solidFill>
                  <a:srgbClr val="FFFFFF"/>
                </a:solidFill>
                <a:latin typeface="DejaVu Sans"/>
                <a:cs typeface="DejaVu Sans"/>
              </a:rPr>
              <a:t>Genspark</a:t>
            </a:r>
            <a:endParaRPr sz="900">
              <a:latin typeface="DejaVu Sans"/>
              <a:cs typeface="DejaVu Sans"/>
            </a:endParaRPr>
          </a:p>
        </p:txBody>
      </p:sp>
      <p:pic>
        <p:nvPicPr>
          <p:cNvPr id="33" name="Imagen 32">
            <a:extLst>
              <a:ext uri="{FF2B5EF4-FFF2-40B4-BE49-F238E27FC236}">
                <a16:creationId xmlns:a16="http://schemas.microsoft.com/office/drawing/2014/main" id="{3697545C-4384-0BE0-23F9-7D966B5760D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5223" y="1889356"/>
            <a:ext cx="2305050" cy="23050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35" name="Imagen 34">
            <a:extLst>
              <a:ext uri="{FF2B5EF4-FFF2-40B4-BE49-F238E27FC236}">
                <a16:creationId xmlns:a16="http://schemas.microsoft.com/office/drawing/2014/main" id="{C8A9CF11-D253-29CC-EAE8-CF95538B64F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49634" y="1806940"/>
            <a:ext cx="2143125" cy="214312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36" name="object 5">
            <a:extLst>
              <a:ext uri="{FF2B5EF4-FFF2-40B4-BE49-F238E27FC236}">
                <a16:creationId xmlns:a16="http://schemas.microsoft.com/office/drawing/2014/main" id="{33845786-9E3C-C407-C050-2697B07A56FC}"/>
              </a:ext>
            </a:extLst>
          </p:cNvPr>
          <p:cNvSpPr txBox="1">
            <a:spLocks/>
          </p:cNvSpPr>
          <p:nvPr/>
        </p:nvSpPr>
        <p:spPr>
          <a:xfrm>
            <a:off x="461536" y="915431"/>
            <a:ext cx="7187674" cy="50526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>
            <a:lvl1pPr>
              <a:defRPr sz="2700" b="1" i="0">
                <a:solidFill>
                  <a:srgbClr val="1F2937"/>
                </a:solidFill>
                <a:latin typeface="DejaVu Sans"/>
                <a:ea typeface="+mj-ea"/>
                <a:cs typeface="DejaVu Sans"/>
              </a:defRPr>
            </a:lvl1pPr>
          </a:lstStyle>
          <a:p>
            <a:pPr marL="423545">
              <a:spcBef>
                <a:spcPts val="100"/>
              </a:spcBef>
            </a:pPr>
            <a:r>
              <a:rPr lang="es-MX" sz="1600" b="0" spc="-10" dirty="0"/>
              <a:t>Tecnología que busca emular el cerebro humano para poder realizar tareas que necesitan de aprendizaje y razonamiento</a:t>
            </a:r>
          </a:p>
        </p:txBody>
      </p:sp>
      <p:sp>
        <p:nvSpPr>
          <p:cNvPr id="37" name="object 19">
            <a:extLst>
              <a:ext uri="{FF2B5EF4-FFF2-40B4-BE49-F238E27FC236}">
                <a16:creationId xmlns:a16="http://schemas.microsoft.com/office/drawing/2014/main" id="{DA1427A6-408E-49AE-7E1A-24922E2DCE9F}"/>
              </a:ext>
            </a:extLst>
          </p:cNvPr>
          <p:cNvSpPr txBox="1"/>
          <p:nvPr/>
        </p:nvSpPr>
        <p:spPr>
          <a:xfrm>
            <a:off x="1546416" y="4748445"/>
            <a:ext cx="1827358" cy="869662"/>
          </a:xfrm>
          <a:prstGeom prst="rect">
            <a:avLst/>
          </a:prstGeom>
        </p:spPr>
        <p:txBody>
          <a:bodyPr vert="horz" wrap="square" lIns="0" tIns="78740" rIns="0" bIns="0" rtlCol="0">
            <a:spAutoFit/>
          </a:bodyPr>
          <a:lstStyle/>
          <a:p>
            <a:pPr marL="30480">
              <a:lnSpc>
                <a:spcPct val="100000"/>
              </a:lnSpc>
              <a:spcBef>
                <a:spcPts val="620"/>
              </a:spcBef>
            </a:pPr>
            <a:r>
              <a:rPr lang="es-MX" sz="1350" b="1" spc="-10" dirty="0">
                <a:latin typeface="DejaVu Sans"/>
                <a:cs typeface="DejaVu Sans"/>
              </a:rPr>
              <a:t>Función Principal</a:t>
            </a:r>
            <a:endParaRPr sz="1350" dirty="0">
              <a:latin typeface="DejaVu Sans"/>
              <a:cs typeface="DejaVu Sans"/>
            </a:endParaRPr>
          </a:p>
          <a:p>
            <a:pPr marL="72390" marR="5080" indent="-60325">
              <a:lnSpc>
                <a:spcPct val="119000"/>
              </a:lnSpc>
              <a:spcBef>
                <a:spcPts val="165"/>
              </a:spcBef>
            </a:pPr>
            <a:r>
              <a:rPr lang="es-MX" sz="1050" dirty="0">
                <a:latin typeface="DejaVu Sans"/>
                <a:cs typeface="DejaVu Sans"/>
              </a:rPr>
              <a:t>Controlar y coordinar todas las funciones del cuerpo.</a:t>
            </a:r>
            <a:endParaRPr sz="1050" dirty="0">
              <a:latin typeface="DejaVu Sans"/>
              <a:cs typeface="DejaVu Sans"/>
            </a:endParaRPr>
          </a:p>
        </p:txBody>
      </p:sp>
      <p:sp>
        <p:nvSpPr>
          <p:cNvPr id="38" name="object 19">
            <a:extLst>
              <a:ext uri="{FF2B5EF4-FFF2-40B4-BE49-F238E27FC236}">
                <a16:creationId xmlns:a16="http://schemas.microsoft.com/office/drawing/2014/main" id="{ADBA1D4D-FA24-B851-F4E8-C54FDC0E077F}"/>
              </a:ext>
            </a:extLst>
          </p:cNvPr>
          <p:cNvSpPr txBox="1"/>
          <p:nvPr/>
        </p:nvSpPr>
        <p:spPr>
          <a:xfrm>
            <a:off x="4920190" y="4709262"/>
            <a:ext cx="1567180" cy="699770"/>
          </a:xfrm>
          <a:prstGeom prst="rect">
            <a:avLst/>
          </a:prstGeom>
        </p:spPr>
        <p:txBody>
          <a:bodyPr vert="horz" wrap="square" lIns="0" tIns="78740" rIns="0" bIns="0" rtlCol="0">
            <a:spAutoFit/>
          </a:bodyPr>
          <a:lstStyle/>
          <a:p>
            <a:pPr marL="30480">
              <a:lnSpc>
                <a:spcPct val="100000"/>
              </a:lnSpc>
              <a:spcBef>
                <a:spcPts val="620"/>
              </a:spcBef>
            </a:pPr>
            <a:r>
              <a:rPr lang="es-MX" sz="1350" b="1" spc="-10" dirty="0">
                <a:latin typeface="DejaVu Sans"/>
                <a:cs typeface="DejaVu Sans"/>
              </a:rPr>
              <a:t>Agente IA</a:t>
            </a:r>
            <a:endParaRPr sz="1350" dirty="0">
              <a:latin typeface="DejaVu Sans"/>
              <a:cs typeface="DejaVu Sans"/>
            </a:endParaRPr>
          </a:p>
          <a:p>
            <a:pPr marL="72390" marR="5080" indent="-60325">
              <a:lnSpc>
                <a:spcPct val="119000"/>
              </a:lnSpc>
              <a:spcBef>
                <a:spcPts val="165"/>
              </a:spcBef>
            </a:pPr>
            <a:r>
              <a:rPr sz="1050" dirty="0">
                <a:latin typeface="DejaVu Sans"/>
                <a:cs typeface="DejaVu Sans"/>
              </a:rPr>
              <a:t>Ejecución</a:t>
            </a:r>
            <a:r>
              <a:rPr sz="1050" spc="-20" dirty="0">
                <a:latin typeface="DejaVu Sans"/>
                <a:cs typeface="DejaVu Sans"/>
              </a:rPr>
              <a:t> </a:t>
            </a:r>
            <a:r>
              <a:rPr sz="1050" dirty="0">
                <a:latin typeface="DejaVu Sans"/>
                <a:cs typeface="DejaVu Sans"/>
              </a:rPr>
              <a:t>de</a:t>
            </a:r>
            <a:r>
              <a:rPr sz="1050" spc="-20" dirty="0">
                <a:latin typeface="DejaVu Sans"/>
                <a:cs typeface="DejaVu Sans"/>
              </a:rPr>
              <a:t> </a:t>
            </a:r>
            <a:r>
              <a:rPr sz="1050" dirty="0">
                <a:latin typeface="DejaVu Sans"/>
                <a:cs typeface="DejaVu Sans"/>
              </a:rPr>
              <a:t>tareas</a:t>
            </a:r>
            <a:r>
              <a:rPr sz="1050" spc="-20" dirty="0">
                <a:latin typeface="DejaVu Sans"/>
                <a:cs typeface="DejaVu Sans"/>
              </a:rPr>
              <a:t> </a:t>
            </a:r>
            <a:r>
              <a:rPr sz="1050" spc="-25" dirty="0">
                <a:latin typeface="DejaVu Sans"/>
                <a:cs typeface="DejaVu Sans"/>
              </a:rPr>
              <a:t>sin </a:t>
            </a:r>
            <a:r>
              <a:rPr sz="1050" dirty="0">
                <a:latin typeface="DejaVu Sans"/>
                <a:cs typeface="DejaVu Sans"/>
              </a:rPr>
              <a:t>intervención </a:t>
            </a:r>
            <a:r>
              <a:rPr sz="1050" spc="-10" dirty="0">
                <a:latin typeface="DejaVu Sans"/>
                <a:cs typeface="DejaVu Sans"/>
              </a:rPr>
              <a:t>humana</a:t>
            </a:r>
            <a:endParaRPr sz="1050" dirty="0">
              <a:latin typeface="DejaVu Sans"/>
              <a:cs typeface="DejaVu Sans"/>
            </a:endParaRPr>
          </a:p>
        </p:txBody>
      </p:sp>
      <p:sp>
        <p:nvSpPr>
          <p:cNvPr id="39" name="object 19">
            <a:extLst>
              <a:ext uri="{FF2B5EF4-FFF2-40B4-BE49-F238E27FC236}">
                <a16:creationId xmlns:a16="http://schemas.microsoft.com/office/drawing/2014/main" id="{0069AE7D-4197-655E-D270-B9DF07B0219E}"/>
              </a:ext>
            </a:extLst>
          </p:cNvPr>
          <p:cNvSpPr txBox="1"/>
          <p:nvPr/>
        </p:nvSpPr>
        <p:spPr>
          <a:xfrm>
            <a:off x="1567626" y="5783152"/>
            <a:ext cx="1567180" cy="241092"/>
          </a:xfrm>
          <a:prstGeom prst="rect">
            <a:avLst/>
          </a:prstGeom>
        </p:spPr>
        <p:txBody>
          <a:bodyPr vert="horz" wrap="square" lIns="0" tIns="78740" rIns="0" bIns="0" rtlCol="0">
            <a:spAutoFit/>
          </a:bodyPr>
          <a:lstStyle/>
          <a:p>
            <a:pPr marL="30480">
              <a:lnSpc>
                <a:spcPct val="100000"/>
              </a:lnSpc>
              <a:spcBef>
                <a:spcPts val="620"/>
              </a:spcBef>
            </a:pPr>
            <a:r>
              <a:rPr lang="es-MX" sz="1050" b="1" dirty="0">
                <a:latin typeface="DejaVu Sans"/>
                <a:cs typeface="DejaVu Sans"/>
              </a:rPr>
              <a:t>Lenguaje Natural</a:t>
            </a:r>
            <a:endParaRPr sz="1050" b="1" dirty="0">
              <a:latin typeface="DejaVu Sans"/>
              <a:cs typeface="DejaVu Sans"/>
            </a:endParaRPr>
          </a:p>
        </p:txBody>
      </p:sp>
      <p:sp>
        <p:nvSpPr>
          <p:cNvPr id="40" name="object 19">
            <a:extLst>
              <a:ext uri="{FF2B5EF4-FFF2-40B4-BE49-F238E27FC236}">
                <a16:creationId xmlns:a16="http://schemas.microsoft.com/office/drawing/2014/main" id="{33C1C03F-6A92-4421-74C2-451FD09505CB}"/>
              </a:ext>
            </a:extLst>
          </p:cNvPr>
          <p:cNvSpPr txBox="1"/>
          <p:nvPr/>
        </p:nvSpPr>
        <p:spPr>
          <a:xfrm>
            <a:off x="4824174" y="5783152"/>
            <a:ext cx="2494130" cy="241092"/>
          </a:xfrm>
          <a:prstGeom prst="rect">
            <a:avLst/>
          </a:prstGeom>
        </p:spPr>
        <p:txBody>
          <a:bodyPr vert="horz" wrap="square" lIns="0" tIns="78740" rIns="0" bIns="0" rtlCol="0">
            <a:spAutoFit/>
          </a:bodyPr>
          <a:lstStyle/>
          <a:p>
            <a:pPr marL="30480">
              <a:lnSpc>
                <a:spcPct val="100000"/>
              </a:lnSpc>
              <a:spcBef>
                <a:spcPts val="620"/>
              </a:spcBef>
            </a:pPr>
            <a:r>
              <a:rPr lang="es-MX" sz="1050" b="1" dirty="0">
                <a:latin typeface="DejaVu Sans"/>
                <a:cs typeface="DejaVu Sans"/>
              </a:rPr>
              <a:t>Lenguaje lógico ( Prompt)</a:t>
            </a:r>
            <a:endParaRPr sz="1050" b="1" dirty="0">
              <a:latin typeface="DejaVu Sans"/>
              <a:cs typeface="DejaVu Sans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ject 5">
            <a:extLst>
              <a:ext uri="{FF2B5EF4-FFF2-40B4-BE49-F238E27FC236}">
                <a16:creationId xmlns:a16="http://schemas.microsoft.com/office/drawing/2014/main" id="{40BAA9C2-22DA-917A-E835-052115CF4811}"/>
              </a:ext>
            </a:extLst>
          </p:cNvPr>
          <p:cNvSpPr txBox="1">
            <a:spLocks/>
          </p:cNvSpPr>
          <p:nvPr/>
        </p:nvSpPr>
        <p:spPr>
          <a:xfrm>
            <a:off x="711200" y="463550"/>
            <a:ext cx="10033000" cy="87459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>
            <a:lvl1pPr>
              <a:defRPr sz="2700" b="1" i="0">
                <a:solidFill>
                  <a:srgbClr val="1F2937"/>
                </a:solidFill>
                <a:latin typeface="DejaVu Sans"/>
                <a:ea typeface="+mj-ea"/>
                <a:cs typeface="DejaVu Sans"/>
              </a:defRPr>
            </a:lvl1pPr>
          </a:lstStyle>
          <a:p>
            <a:pPr marL="423545">
              <a:spcBef>
                <a:spcPts val="100"/>
              </a:spcBef>
            </a:pPr>
            <a:r>
              <a:rPr lang="es-MX" spc="-10" dirty="0"/>
              <a:t>Ejemplos Modelos de Inteligencia Artificial </a:t>
            </a:r>
            <a:r>
              <a:rPr lang="es-MX" sz="1500" spc="-10" dirty="0"/>
              <a:t>LLM(Large Language Models)</a:t>
            </a:r>
            <a:r>
              <a:rPr lang="es-MX" spc="-10" dirty="0"/>
              <a:t> ?</a:t>
            </a:r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0184E9FF-041D-AD3D-417A-B3AB1BD9D9B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6928" y="1675606"/>
            <a:ext cx="4495800" cy="4495800"/>
          </a:xfrm>
          <a:prstGeom prst="rect">
            <a:avLst/>
          </a:prstGeom>
        </p:spPr>
      </p:pic>
      <p:pic>
        <p:nvPicPr>
          <p:cNvPr id="11" name="Imagen 10">
            <a:extLst>
              <a:ext uri="{FF2B5EF4-FFF2-40B4-BE49-F238E27FC236}">
                <a16:creationId xmlns:a16="http://schemas.microsoft.com/office/drawing/2014/main" id="{36CFA8BC-79B8-BCCD-82F8-62FB98FFBE9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0" y="2056606"/>
            <a:ext cx="4069237" cy="3048000"/>
          </a:xfrm>
          <a:prstGeom prst="rect">
            <a:avLst/>
          </a:prstGeom>
        </p:spPr>
      </p:pic>
      <p:sp>
        <p:nvSpPr>
          <p:cNvPr id="12" name="Flecha: a la derecha 11">
            <a:extLst>
              <a:ext uri="{FF2B5EF4-FFF2-40B4-BE49-F238E27FC236}">
                <a16:creationId xmlns:a16="http://schemas.microsoft.com/office/drawing/2014/main" id="{CEE00D6A-4B01-F11D-DED3-260592D1C4EA}"/>
              </a:ext>
            </a:extLst>
          </p:cNvPr>
          <p:cNvSpPr/>
          <p:nvPr/>
        </p:nvSpPr>
        <p:spPr>
          <a:xfrm>
            <a:off x="6019800" y="3338290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5481005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0"/>
            <a:ext cx="12192000" cy="6419850"/>
            <a:chOff x="0" y="0"/>
            <a:chExt cx="12192000" cy="6419850"/>
          </a:xfrm>
        </p:grpSpPr>
        <p:sp>
          <p:nvSpPr>
            <p:cNvPr id="3" name="object 3"/>
            <p:cNvSpPr/>
            <p:nvPr/>
          </p:nvSpPr>
          <p:spPr>
            <a:xfrm>
              <a:off x="0" y="76199"/>
              <a:ext cx="12192000" cy="6343650"/>
            </a:xfrm>
            <a:custGeom>
              <a:avLst/>
              <a:gdLst/>
              <a:ahLst/>
              <a:cxnLst/>
              <a:rect l="l" t="t" r="r" b="b"/>
              <a:pathLst>
                <a:path w="12192000" h="6343650">
                  <a:moveTo>
                    <a:pt x="0" y="6343649"/>
                  </a:moveTo>
                  <a:lnTo>
                    <a:pt x="12191999" y="6343649"/>
                  </a:lnTo>
                  <a:lnTo>
                    <a:pt x="12191999" y="0"/>
                  </a:lnTo>
                  <a:lnTo>
                    <a:pt x="0" y="0"/>
                  </a:lnTo>
                  <a:lnTo>
                    <a:pt x="0" y="6343649"/>
                  </a:lnTo>
                  <a:close/>
                </a:path>
              </a:pathLst>
            </a:custGeom>
            <a:solidFill>
              <a:srgbClr val="F0F4F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0" y="0"/>
              <a:ext cx="12192000" cy="76200"/>
            </a:xfrm>
            <a:custGeom>
              <a:avLst/>
              <a:gdLst/>
              <a:ahLst/>
              <a:cxnLst/>
              <a:rect l="l" t="t" r="r" b="b"/>
              <a:pathLst>
                <a:path w="12192000" h="76200">
                  <a:moveTo>
                    <a:pt x="12191999" y="76199"/>
                  </a:moveTo>
                  <a:lnTo>
                    <a:pt x="0" y="76199"/>
                  </a:lnTo>
                  <a:lnTo>
                    <a:pt x="0" y="0"/>
                  </a:lnTo>
                  <a:lnTo>
                    <a:pt x="12191999" y="0"/>
                  </a:lnTo>
                  <a:lnTo>
                    <a:pt x="12191999" y="76199"/>
                  </a:lnTo>
                  <a:close/>
                </a:path>
              </a:pathLst>
            </a:custGeom>
            <a:solidFill>
              <a:srgbClr val="0A539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498475">
              <a:lnSpc>
                <a:spcPct val="100000"/>
              </a:lnSpc>
              <a:spcBef>
                <a:spcPts val="100"/>
              </a:spcBef>
            </a:pPr>
            <a:r>
              <a:rPr dirty="0"/>
              <a:t>Estado</a:t>
            </a:r>
            <a:r>
              <a:rPr spc="-60" dirty="0"/>
              <a:t> </a:t>
            </a:r>
            <a:r>
              <a:rPr dirty="0"/>
              <a:t>actual</a:t>
            </a:r>
            <a:r>
              <a:rPr spc="-55" dirty="0"/>
              <a:t> </a:t>
            </a:r>
            <a:r>
              <a:rPr dirty="0"/>
              <a:t>de</a:t>
            </a:r>
            <a:r>
              <a:rPr spc="-55" dirty="0"/>
              <a:t> </a:t>
            </a:r>
            <a:r>
              <a:rPr dirty="0"/>
              <a:t>la</a:t>
            </a:r>
            <a:r>
              <a:rPr spc="-55" dirty="0"/>
              <a:t> </a:t>
            </a:r>
            <a:r>
              <a:rPr spc="-10" dirty="0"/>
              <a:t>contabilidad</a:t>
            </a:r>
          </a:p>
        </p:txBody>
      </p:sp>
      <p:grpSp>
        <p:nvGrpSpPr>
          <p:cNvPr id="6" name="object 6"/>
          <p:cNvGrpSpPr/>
          <p:nvPr/>
        </p:nvGrpSpPr>
        <p:grpSpPr>
          <a:xfrm>
            <a:off x="933450" y="885824"/>
            <a:ext cx="6457950" cy="5114925"/>
            <a:chOff x="933450" y="885824"/>
            <a:chExt cx="6457950" cy="5114925"/>
          </a:xfrm>
        </p:grpSpPr>
        <p:sp>
          <p:nvSpPr>
            <p:cNvPr id="7" name="object 7"/>
            <p:cNvSpPr/>
            <p:nvPr/>
          </p:nvSpPr>
          <p:spPr>
            <a:xfrm>
              <a:off x="3781424" y="885824"/>
              <a:ext cx="762000" cy="38100"/>
            </a:xfrm>
            <a:custGeom>
              <a:avLst/>
              <a:gdLst/>
              <a:ahLst/>
              <a:cxnLst/>
              <a:rect l="l" t="t" r="r" b="b"/>
              <a:pathLst>
                <a:path w="762000" h="38100">
                  <a:moveTo>
                    <a:pt x="761999" y="38099"/>
                  </a:moveTo>
                  <a:lnTo>
                    <a:pt x="0" y="38099"/>
                  </a:lnTo>
                  <a:lnTo>
                    <a:pt x="0" y="0"/>
                  </a:lnTo>
                  <a:lnTo>
                    <a:pt x="761999" y="0"/>
                  </a:lnTo>
                  <a:lnTo>
                    <a:pt x="761999" y="38099"/>
                  </a:lnTo>
                  <a:close/>
                </a:path>
              </a:pathLst>
            </a:custGeom>
            <a:solidFill>
              <a:srgbClr val="0A539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8" name="object 8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933450" y="1352549"/>
              <a:ext cx="6457949" cy="3619499"/>
            </a:xfrm>
            <a:prstGeom prst="rect">
              <a:avLst/>
            </a:prstGeom>
          </p:spPr>
        </p:pic>
        <p:pic>
          <p:nvPicPr>
            <p:cNvPr id="9" name="object 9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552574" y="5210174"/>
              <a:ext cx="142874" cy="142874"/>
            </a:xfrm>
            <a:prstGeom prst="rect">
              <a:avLst/>
            </a:prstGeom>
          </p:spPr>
        </p:pic>
        <p:pic>
          <p:nvPicPr>
            <p:cNvPr id="10" name="object 10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4657724" y="5210174"/>
              <a:ext cx="142874" cy="142874"/>
            </a:xfrm>
            <a:prstGeom prst="rect">
              <a:avLst/>
            </a:prstGeom>
          </p:spPr>
        </p:pic>
        <p:pic>
          <p:nvPicPr>
            <p:cNvPr id="11" name="object 11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790699" y="5534024"/>
              <a:ext cx="142874" cy="142874"/>
            </a:xfrm>
            <a:prstGeom prst="rect">
              <a:avLst/>
            </a:prstGeom>
          </p:spPr>
        </p:pic>
        <p:pic>
          <p:nvPicPr>
            <p:cNvPr id="12" name="object 12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4381499" y="5534024"/>
              <a:ext cx="142874" cy="142874"/>
            </a:xfrm>
            <a:prstGeom prst="rect">
              <a:avLst/>
            </a:prstGeom>
          </p:spPr>
        </p:pic>
        <p:pic>
          <p:nvPicPr>
            <p:cNvPr id="13" name="object 13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3000374" y="5857874"/>
              <a:ext cx="142874" cy="142874"/>
            </a:xfrm>
            <a:prstGeom prst="rect">
              <a:avLst/>
            </a:prstGeom>
          </p:spPr>
        </p:pic>
      </p:grpSp>
      <p:sp>
        <p:nvSpPr>
          <p:cNvPr id="14" name="object 14"/>
          <p:cNvSpPr txBox="1"/>
          <p:nvPr/>
        </p:nvSpPr>
        <p:spPr>
          <a:xfrm>
            <a:off x="1760289" y="5159375"/>
            <a:ext cx="2766695" cy="19749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spc="-10" dirty="0">
                <a:latin typeface="DejaVu Sans"/>
                <a:cs typeface="DejaVu Sans"/>
              </a:rPr>
              <a:t>Software</a:t>
            </a:r>
            <a:r>
              <a:rPr sz="1200" spc="-50" dirty="0">
                <a:latin typeface="DejaVu Sans"/>
                <a:cs typeface="DejaVu Sans"/>
              </a:rPr>
              <a:t> </a:t>
            </a:r>
            <a:r>
              <a:rPr sz="1200" dirty="0">
                <a:latin typeface="DejaVu Sans"/>
                <a:cs typeface="DejaVu Sans"/>
              </a:rPr>
              <a:t>contable</a:t>
            </a:r>
            <a:r>
              <a:rPr sz="1200" spc="-45" dirty="0">
                <a:latin typeface="DejaVu Sans"/>
                <a:cs typeface="DejaVu Sans"/>
              </a:rPr>
              <a:t> </a:t>
            </a:r>
            <a:r>
              <a:rPr sz="1200" dirty="0" err="1">
                <a:latin typeface="DejaVu Sans"/>
                <a:cs typeface="DejaVu Sans"/>
              </a:rPr>
              <a:t>tradicional</a:t>
            </a:r>
            <a:r>
              <a:rPr sz="1200" spc="-10" dirty="0">
                <a:latin typeface="DejaVu Sans"/>
                <a:cs typeface="DejaVu Sans"/>
              </a:rPr>
              <a:t>(35%)</a:t>
            </a:r>
            <a:endParaRPr sz="1200" dirty="0">
              <a:latin typeface="DejaVu Sans"/>
              <a:cs typeface="DejaVu Sans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4863206" y="5159375"/>
            <a:ext cx="1777364" cy="19749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latin typeface="DejaVu Sans"/>
                <a:cs typeface="DejaVu Sans"/>
              </a:rPr>
              <a:t>Hojas</a:t>
            </a:r>
            <a:r>
              <a:rPr sz="1200" spc="-30" dirty="0">
                <a:latin typeface="DejaVu Sans"/>
                <a:cs typeface="DejaVu Sans"/>
              </a:rPr>
              <a:t> </a:t>
            </a:r>
            <a:r>
              <a:rPr sz="1200" dirty="0">
                <a:latin typeface="DejaVu Sans"/>
                <a:cs typeface="DejaVu Sans"/>
              </a:rPr>
              <a:t>de</a:t>
            </a:r>
            <a:r>
              <a:rPr sz="1200" spc="-25" dirty="0">
                <a:latin typeface="DejaVu Sans"/>
                <a:cs typeface="DejaVu Sans"/>
              </a:rPr>
              <a:t> </a:t>
            </a:r>
            <a:r>
              <a:rPr sz="1200" dirty="0" err="1">
                <a:latin typeface="DejaVu Sans"/>
                <a:cs typeface="DejaVu Sans"/>
              </a:rPr>
              <a:t>cálculo</a:t>
            </a:r>
            <a:r>
              <a:rPr sz="1200" spc="-10" dirty="0">
                <a:latin typeface="DejaVu Sans"/>
                <a:cs typeface="DejaVu Sans"/>
              </a:rPr>
              <a:t>(25%)</a:t>
            </a:r>
            <a:endParaRPr sz="1200" dirty="0">
              <a:latin typeface="DejaVu Sans"/>
              <a:cs typeface="DejaVu Sans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1993354" y="5483225"/>
            <a:ext cx="4414520" cy="53213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00"/>
              </a:spcBef>
              <a:tabLst>
                <a:tab pos="2592070" algn="l"/>
              </a:tabLst>
            </a:pPr>
            <a:r>
              <a:rPr sz="1200" dirty="0">
                <a:latin typeface="DejaVu Sans"/>
                <a:cs typeface="DejaVu Sans"/>
              </a:rPr>
              <a:t>Automatización</a:t>
            </a:r>
            <a:r>
              <a:rPr sz="1200" spc="-70" dirty="0">
                <a:latin typeface="DejaVu Sans"/>
                <a:cs typeface="DejaVu Sans"/>
              </a:rPr>
              <a:t> </a:t>
            </a:r>
            <a:r>
              <a:rPr sz="1200" dirty="0">
                <a:latin typeface="DejaVu Sans"/>
                <a:cs typeface="DejaVu Sans"/>
              </a:rPr>
              <a:t>básica</a:t>
            </a:r>
            <a:r>
              <a:rPr sz="1200" spc="-65" dirty="0">
                <a:latin typeface="DejaVu Sans"/>
                <a:cs typeface="DejaVu Sans"/>
              </a:rPr>
              <a:t> </a:t>
            </a:r>
            <a:r>
              <a:rPr sz="1200" spc="-10" dirty="0">
                <a:latin typeface="DejaVu Sans"/>
                <a:cs typeface="DejaVu Sans"/>
              </a:rPr>
              <a:t>(20%)</a:t>
            </a:r>
            <a:r>
              <a:rPr sz="1200" dirty="0">
                <a:latin typeface="DejaVu Sans"/>
                <a:cs typeface="DejaVu Sans"/>
              </a:rPr>
              <a:t>	Análisis</a:t>
            </a:r>
            <a:r>
              <a:rPr sz="1200" spc="-30" dirty="0">
                <a:latin typeface="DejaVu Sans"/>
                <a:cs typeface="DejaVu Sans"/>
              </a:rPr>
              <a:t> </a:t>
            </a:r>
            <a:r>
              <a:rPr sz="1200" dirty="0">
                <a:latin typeface="DejaVu Sans"/>
                <a:cs typeface="DejaVu Sans"/>
              </a:rPr>
              <a:t>de</a:t>
            </a:r>
            <a:r>
              <a:rPr sz="1200" spc="-25" dirty="0">
                <a:latin typeface="DejaVu Sans"/>
                <a:cs typeface="DejaVu Sans"/>
              </a:rPr>
              <a:t> </a:t>
            </a:r>
            <a:r>
              <a:rPr sz="1200" dirty="0" err="1">
                <a:latin typeface="DejaVu Sans"/>
                <a:cs typeface="DejaVu Sans"/>
              </a:rPr>
              <a:t>datos</a:t>
            </a:r>
            <a:r>
              <a:rPr sz="1200" spc="-10" dirty="0">
                <a:latin typeface="DejaVu Sans"/>
                <a:cs typeface="DejaVu Sans"/>
              </a:rPr>
              <a:t>(15%)</a:t>
            </a:r>
            <a:endParaRPr sz="1200" dirty="0">
              <a:latin typeface="DejaVu Sans"/>
              <a:cs typeface="DejaVu Sans"/>
            </a:endParaRPr>
          </a:p>
          <a:p>
            <a:pPr algn="ctr">
              <a:lnSpc>
                <a:spcPct val="100000"/>
              </a:lnSpc>
              <a:spcBef>
                <a:spcPts val="1110"/>
              </a:spcBef>
            </a:pPr>
            <a:r>
              <a:rPr sz="1200" dirty="0">
                <a:latin typeface="DejaVu Sans"/>
                <a:cs typeface="DejaVu Sans"/>
              </a:rPr>
              <a:t>Inteligencia</a:t>
            </a:r>
            <a:r>
              <a:rPr sz="1200" spc="-60" dirty="0">
                <a:latin typeface="DejaVu Sans"/>
                <a:cs typeface="DejaVu Sans"/>
              </a:rPr>
              <a:t> </a:t>
            </a:r>
            <a:r>
              <a:rPr sz="1200" dirty="0">
                <a:latin typeface="DejaVu Sans"/>
                <a:cs typeface="DejaVu Sans"/>
              </a:rPr>
              <a:t>artificial</a:t>
            </a:r>
            <a:r>
              <a:rPr sz="1200" spc="-60" dirty="0">
                <a:latin typeface="DejaVu Sans"/>
                <a:cs typeface="DejaVu Sans"/>
              </a:rPr>
              <a:t> </a:t>
            </a:r>
            <a:r>
              <a:rPr sz="1200" spc="-20" dirty="0">
                <a:latin typeface="DejaVu Sans"/>
                <a:cs typeface="DejaVu Sans"/>
              </a:rPr>
              <a:t>(5%)</a:t>
            </a:r>
            <a:endParaRPr sz="1200" dirty="0">
              <a:latin typeface="DejaVu Sans"/>
              <a:cs typeface="DejaVu Sans"/>
            </a:endParaRPr>
          </a:p>
        </p:txBody>
      </p:sp>
      <p:grpSp>
        <p:nvGrpSpPr>
          <p:cNvPr id="17" name="object 17"/>
          <p:cNvGrpSpPr/>
          <p:nvPr/>
        </p:nvGrpSpPr>
        <p:grpSpPr>
          <a:xfrm>
            <a:off x="7943848" y="1457324"/>
            <a:ext cx="3486150" cy="3581400"/>
            <a:chOff x="7943848" y="1457324"/>
            <a:chExt cx="3486150" cy="3581400"/>
          </a:xfrm>
        </p:grpSpPr>
        <p:sp>
          <p:nvSpPr>
            <p:cNvPr id="18" name="object 18"/>
            <p:cNvSpPr/>
            <p:nvPr/>
          </p:nvSpPr>
          <p:spPr>
            <a:xfrm>
              <a:off x="7943848" y="1457324"/>
              <a:ext cx="3486150" cy="3581400"/>
            </a:xfrm>
            <a:custGeom>
              <a:avLst/>
              <a:gdLst/>
              <a:ahLst/>
              <a:cxnLst/>
              <a:rect l="l" t="t" r="r" b="b"/>
              <a:pathLst>
                <a:path w="3486150" h="3581400">
                  <a:moveTo>
                    <a:pt x="3414953" y="3581399"/>
                  </a:moveTo>
                  <a:lnTo>
                    <a:pt x="71196" y="3581399"/>
                  </a:lnTo>
                  <a:lnTo>
                    <a:pt x="66240" y="3580911"/>
                  </a:lnTo>
                  <a:lnTo>
                    <a:pt x="29705" y="3565777"/>
                  </a:lnTo>
                  <a:lnTo>
                    <a:pt x="3885" y="3529737"/>
                  </a:lnTo>
                  <a:lnTo>
                    <a:pt x="0" y="3510202"/>
                  </a:lnTo>
                  <a:lnTo>
                    <a:pt x="0" y="3505199"/>
                  </a:lnTo>
                  <a:lnTo>
                    <a:pt x="0" y="71196"/>
                  </a:lnTo>
                  <a:lnTo>
                    <a:pt x="15621" y="29705"/>
                  </a:lnTo>
                  <a:lnTo>
                    <a:pt x="51661" y="3885"/>
                  </a:lnTo>
                  <a:lnTo>
                    <a:pt x="71196" y="0"/>
                  </a:lnTo>
                  <a:lnTo>
                    <a:pt x="3414953" y="0"/>
                  </a:lnTo>
                  <a:lnTo>
                    <a:pt x="3456444" y="15621"/>
                  </a:lnTo>
                  <a:lnTo>
                    <a:pt x="3482263" y="51661"/>
                  </a:lnTo>
                  <a:lnTo>
                    <a:pt x="3486149" y="71196"/>
                  </a:lnTo>
                  <a:lnTo>
                    <a:pt x="3486149" y="3510202"/>
                  </a:lnTo>
                  <a:lnTo>
                    <a:pt x="3470526" y="3551694"/>
                  </a:lnTo>
                  <a:lnTo>
                    <a:pt x="3434487" y="3577513"/>
                  </a:lnTo>
                  <a:lnTo>
                    <a:pt x="3419907" y="3580911"/>
                  </a:lnTo>
                  <a:lnTo>
                    <a:pt x="3414953" y="3581399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" name="object 19"/>
            <p:cNvSpPr/>
            <p:nvPr/>
          </p:nvSpPr>
          <p:spPr>
            <a:xfrm>
              <a:off x="8201012" y="3067062"/>
              <a:ext cx="47625" cy="1647825"/>
            </a:xfrm>
            <a:custGeom>
              <a:avLst/>
              <a:gdLst/>
              <a:ahLst/>
              <a:cxnLst/>
              <a:rect l="l" t="t" r="r" b="b"/>
              <a:pathLst>
                <a:path w="47625" h="1647825">
                  <a:moveTo>
                    <a:pt x="47625" y="1620850"/>
                  </a:moveTo>
                  <a:lnTo>
                    <a:pt x="26974" y="1600187"/>
                  </a:lnTo>
                  <a:lnTo>
                    <a:pt x="20662" y="1600187"/>
                  </a:lnTo>
                  <a:lnTo>
                    <a:pt x="0" y="1620850"/>
                  </a:lnTo>
                  <a:lnTo>
                    <a:pt x="0" y="1627162"/>
                  </a:lnTo>
                  <a:lnTo>
                    <a:pt x="20662" y="1647812"/>
                  </a:lnTo>
                  <a:lnTo>
                    <a:pt x="26974" y="1647812"/>
                  </a:lnTo>
                  <a:lnTo>
                    <a:pt x="47625" y="1627162"/>
                  </a:lnTo>
                  <a:lnTo>
                    <a:pt x="47625" y="1623999"/>
                  </a:lnTo>
                  <a:lnTo>
                    <a:pt x="47625" y="1620850"/>
                  </a:lnTo>
                  <a:close/>
                </a:path>
                <a:path w="47625" h="1647825">
                  <a:moveTo>
                    <a:pt x="47625" y="1087450"/>
                  </a:moveTo>
                  <a:lnTo>
                    <a:pt x="26974" y="1066787"/>
                  </a:lnTo>
                  <a:lnTo>
                    <a:pt x="20662" y="1066787"/>
                  </a:lnTo>
                  <a:lnTo>
                    <a:pt x="0" y="1087450"/>
                  </a:lnTo>
                  <a:lnTo>
                    <a:pt x="0" y="1093762"/>
                  </a:lnTo>
                  <a:lnTo>
                    <a:pt x="20662" y="1114412"/>
                  </a:lnTo>
                  <a:lnTo>
                    <a:pt x="26974" y="1114412"/>
                  </a:lnTo>
                  <a:lnTo>
                    <a:pt x="47625" y="1093762"/>
                  </a:lnTo>
                  <a:lnTo>
                    <a:pt x="47625" y="1090599"/>
                  </a:lnTo>
                  <a:lnTo>
                    <a:pt x="47625" y="1087450"/>
                  </a:lnTo>
                  <a:close/>
                </a:path>
                <a:path w="47625" h="1647825">
                  <a:moveTo>
                    <a:pt x="47625" y="554050"/>
                  </a:moveTo>
                  <a:lnTo>
                    <a:pt x="26974" y="533387"/>
                  </a:lnTo>
                  <a:lnTo>
                    <a:pt x="20662" y="533387"/>
                  </a:lnTo>
                  <a:lnTo>
                    <a:pt x="0" y="554050"/>
                  </a:lnTo>
                  <a:lnTo>
                    <a:pt x="0" y="560362"/>
                  </a:lnTo>
                  <a:lnTo>
                    <a:pt x="20662" y="581012"/>
                  </a:lnTo>
                  <a:lnTo>
                    <a:pt x="26974" y="581012"/>
                  </a:lnTo>
                  <a:lnTo>
                    <a:pt x="47625" y="560362"/>
                  </a:lnTo>
                  <a:lnTo>
                    <a:pt x="47625" y="557199"/>
                  </a:lnTo>
                  <a:lnTo>
                    <a:pt x="47625" y="554050"/>
                  </a:lnTo>
                  <a:close/>
                </a:path>
                <a:path w="47625" h="1647825">
                  <a:moveTo>
                    <a:pt x="47625" y="20650"/>
                  </a:moveTo>
                  <a:lnTo>
                    <a:pt x="26974" y="0"/>
                  </a:lnTo>
                  <a:lnTo>
                    <a:pt x="20662" y="0"/>
                  </a:lnTo>
                  <a:lnTo>
                    <a:pt x="0" y="20650"/>
                  </a:lnTo>
                  <a:lnTo>
                    <a:pt x="0" y="26962"/>
                  </a:lnTo>
                  <a:lnTo>
                    <a:pt x="20662" y="47612"/>
                  </a:lnTo>
                  <a:lnTo>
                    <a:pt x="26974" y="47612"/>
                  </a:lnTo>
                  <a:lnTo>
                    <a:pt x="47625" y="26962"/>
                  </a:lnTo>
                  <a:lnTo>
                    <a:pt x="47625" y="23812"/>
                  </a:lnTo>
                  <a:lnTo>
                    <a:pt x="47625" y="2065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0" name="object 20"/>
          <p:cNvSpPr txBox="1"/>
          <p:nvPr/>
        </p:nvSpPr>
        <p:spPr>
          <a:xfrm>
            <a:off x="8159750" y="1673225"/>
            <a:ext cx="2971165" cy="311340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="1" dirty="0">
                <a:solidFill>
                  <a:srgbClr val="1F2937"/>
                </a:solidFill>
                <a:latin typeface="DejaVu Sans"/>
                <a:cs typeface="DejaVu Sans"/>
              </a:rPr>
              <a:t>Situación</a:t>
            </a:r>
            <a:r>
              <a:rPr sz="1800" b="1" spc="-95" dirty="0">
                <a:solidFill>
                  <a:srgbClr val="1F2937"/>
                </a:solidFill>
                <a:latin typeface="DejaVu Sans"/>
                <a:cs typeface="DejaVu Sans"/>
              </a:rPr>
              <a:t> </a:t>
            </a:r>
            <a:r>
              <a:rPr sz="1800" b="1" spc="-10" dirty="0">
                <a:solidFill>
                  <a:srgbClr val="1F2937"/>
                </a:solidFill>
                <a:latin typeface="DejaVu Sans"/>
                <a:cs typeface="DejaVu Sans"/>
              </a:rPr>
              <a:t>actual</a:t>
            </a:r>
            <a:endParaRPr sz="1800" dirty="0">
              <a:latin typeface="DejaVu Sans"/>
              <a:cs typeface="DejaVu Sans"/>
            </a:endParaRPr>
          </a:p>
          <a:p>
            <a:pPr marL="12700" marR="5080">
              <a:lnSpc>
                <a:spcPct val="125000"/>
              </a:lnSpc>
              <a:spcBef>
                <a:spcPts val="1155"/>
              </a:spcBef>
            </a:pPr>
            <a:r>
              <a:rPr sz="1200" dirty="0">
                <a:latin typeface="DejaVu Sans"/>
                <a:cs typeface="DejaVu Sans"/>
              </a:rPr>
              <a:t>La</a:t>
            </a:r>
            <a:r>
              <a:rPr sz="1200" spc="-45" dirty="0">
                <a:latin typeface="DejaVu Sans"/>
                <a:cs typeface="DejaVu Sans"/>
              </a:rPr>
              <a:t> </a:t>
            </a:r>
            <a:r>
              <a:rPr sz="1200" dirty="0">
                <a:latin typeface="DejaVu Sans"/>
                <a:cs typeface="DejaVu Sans"/>
              </a:rPr>
              <a:t>contabilidad</a:t>
            </a:r>
            <a:r>
              <a:rPr sz="1200" spc="-40" dirty="0">
                <a:latin typeface="DejaVu Sans"/>
                <a:cs typeface="DejaVu Sans"/>
              </a:rPr>
              <a:t> </a:t>
            </a:r>
            <a:r>
              <a:rPr sz="1200" dirty="0">
                <a:latin typeface="DejaVu Sans"/>
                <a:cs typeface="DejaVu Sans"/>
              </a:rPr>
              <a:t>moderna</a:t>
            </a:r>
            <a:r>
              <a:rPr sz="1200" spc="-45" dirty="0">
                <a:latin typeface="DejaVu Sans"/>
                <a:cs typeface="DejaVu Sans"/>
              </a:rPr>
              <a:t> </a:t>
            </a:r>
            <a:r>
              <a:rPr sz="1200" dirty="0">
                <a:latin typeface="DejaVu Sans"/>
                <a:cs typeface="DejaVu Sans"/>
              </a:rPr>
              <a:t>ya</a:t>
            </a:r>
            <a:r>
              <a:rPr sz="1200" spc="-40" dirty="0">
                <a:latin typeface="DejaVu Sans"/>
                <a:cs typeface="DejaVu Sans"/>
              </a:rPr>
              <a:t> </a:t>
            </a:r>
            <a:r>
              <a:rPr sz="1200" spc="-10" dirty="0">
                <a:latin typeface="DejaVu Sans"/>
                <a:cs typeface="DejaVu Sans"/>
              </a:rPr>
              <a:t>integra </a:t>
            </a:r>
            <a:r>
              <a:rPr sz="1200" dirty="0">
                <a:latin typeface="DejaVu Sans"/>
                <a:cs typeface="DejaVu Sans"/>
              </a:rPr>
              <a:t>sistemas</a:t>
            </a:r>
            <a:r>
              <a:rPr sz="1200" spc="-40" dirty="0">
                <a:latin typeface="DejaVu Sans"/>
                <a:cs typeface="DejaVu Sans"/>
              </a:rPr>
              <a:t> </a:t>
            </a:r>
            <a:r>
              <a:rPr sz="1200" dirty="0">
                <a:latin typeface="DejaVu Sans"/>
                <a:cs typeface="DejaVu Sans"/>
              </a:rPr>
              <a:t>digitales,</a:t>
            </a:r>
            <a:r>
              <a:rPr sz="1200" spc="-35" dirty="0">
                <a:latin typeface="DejaVu Sans"/>
                <a:cs typeface="DejaVu Sans"/>
              </a:rPr>
              <a:t> </a:t>
            </a:r>
            <a:r>
              <a:rPr sz="1200" dirty="0">
                <a:latin typeface="DejaVu Sans"/>
                <a:cs typeface="DejaVu Sans"/>
              </a:rPr>
              <a:t>pero</a:t>
            </a:r>
            <a:r>
              <a:rPr sz="1200" spc="-35" dirty="0">
                <a:latin typeface="DejaVu Sans"/>
                <a:cs typeface="DejaVu Sans"/>
              </a:rPr>
              <a:t> </a:t>
            </a:r>
            <a:r>
              <a:rPr sz="1200" b="1" dirty="0">
                <a:solidFill>
                  <a:srgbClr val="0A5394"/>
                </a:solidFill>
                <a:latin typeface="DejaVu Sans"/>
                <a:cs typeface="DejaVu Sans"/>
              </a:rPr>
              <a:t>sigue</a:t>
            </a:r>
            <a:r>
              <a:rPr sz="1200" b="1" spc="-40" dirty="0">
                <a:solidFill>
                  <a:srgbClr val="0A5394"/>
                </a:solidFill>
                <a:latin typeface="DejaVu Sans"/>
                <a:cs typeface="DejaVu Sans"/>
              </a:rPr>
              <a:t> </a:t>
            </a:r>
            <a:r>
              <a:rPr sz="1200" b="1" spc="-10" dirty="0">
                <a:solidFill>
                  <a:srgbClr val="0A5394"/>
                </a:solidFill>
                <a:latin typeface="DejaVu Sans"/>
                <a:cs typeface="DejaVu Sans"/>
              </a:rPr>
              <a:t>siendo </a:t>
            </a:r>
            <a:r>
              <a:rPr sz="1200" b="1" dirty="0">
                <a:solidFill>
                  <a:srgbClr val="0A5394"/>
                </a:solidFill>
                <a:latin typeface="DejaVu Sans"/>
                <a:cs typeface="DejaVu Sans"/>
              </a:rPr>
              <a:t>intensiva</a:t>
            </a:r>
            <a:r>
              <a:rPr sz="1200" b="1" spc="-10" dirty="0">
                <a:solidFill>
                  <a:srgbClr val="0A5394"/>
                </a:solidFill>
                <a:latin typeface="DejaVu Sans"/>
                <a:cs typeface="DejaVu Sans"/>
              </a:rPr>
              <a:t> </a:t>
            </a:r>
            <a:r>
              <a:rPr sz="1200" b="1" dirty="0">
                <a:solidFill>
                  <a:srgbClr val="0A5394"/>
                </a:solidFill>
                <a:latin typeface="DejaVu Sans"/>
                <a:cs typeface="DejaVu Sans"/>
              </a:rPr>
              <a:t>en tareas </a:t>
            </a:r>
            <a:r>
              <a:rPr sz="1200" b="1" spc="-10" dirty="0">
                <a:solidFill>
                  <a:srgbClr val="0A5394"/>
                </a:solidFill>
                <a:latin typeface="DejaVu Sans"/>
                <a:cs typeface="DejaVu Sans"/>
              </a:rPr>
              <a:t>manuales</a:t>
            </a:r>
            <a:r>
              <a:rPr sz="1200" spc="-10" dirty="0">
                <a:latin typeface="DejaVu Sans"/>
                <a:cs typeface="DejaVu Sans"/>
              </a:rPr>
              <a:t>.</a:t>
            </a:r>
            <a:endParaRPr sz="1200" dirty="0">
              <a:latin typeface="DejaVu Sans"/>
              <a:cs typeface="DejaVu Sans"/>
            </a:endParaRPr>
          </a:p>
          <a:p>
            <a:pPr marL="202565" marR="754380">
              <a:lnSpc>
                <a:spcPct val="125000"/>
              </a:lnSpc>
              <a:spcBef>
                <a:spcPts val="1200"/>
              </a:spcBef>
            </a:pPr>
            <a:r>
              <a:rPr sz="1200" spc="-10" dirty="0">
                <a:latin typeface="DejaVu Sans"/>
                <a:cs typeface="DejaVu Sans"/>
              </a:rPr>
              <a:t>Predominan</a:t>
            </a:r>
            <a:r>
              <a:rPr sz="1200" spc="-20" dirty="0">
                <a:latin typeface="DejaVu Sans"/>
                <a:cs typeface="DejaVu Sans"/>
              </a:rPr>
              <a:t> </a:t>
            </a:r>
            <a:r>
              <a:rPr sz="1200" dirty="0">
                <a:latin typeface="DejaVu Sans"/>
                <a:cs typeface="DejaVu Sans"/>
              </a:rPr>
              <a:t>los</a:t>
            </a:r>
            <a:r>
              <a:rPr sz="1200" spc="-15" dirty="0">
                <a:latin typeface="DejaVu Sans"/>
                <a:cs typeface="DejaVu Sans"/>
              </a:rPr>
              <a:t> </a:t>
            </a:r>
            <a:r>
              <a:rPr sz="1200" b="1" spc="-10" dirty="0">
                <a:solidFill>
                  <a:srgbClr val="0A5394"/>
                </a:solidFill>
                <a:latin typeface="DejaVu Sans"/>
                <a:cs typeface="DejaVu Sans"/>
              </a:rPr>
              <a:t>software </a:t>
            </a:r>
            <a:r>
              <a:rPr sz="1200" b="1" dirty="0">
                <a:solidFill>
                  <a:srgbClr val="0A5394"/>
                </a:solidFill>
                <a:latin typeface="DejaVu Sans"/>
                <a:cs typeface="DejaVu Sans"/>
              </a:rPr>
              <a:t>contables</a:t>
            </a:r>
            <a:r>
              <a:rPr sz="1200" b="1" spc="-70" dirty="0">
                <a:solidFill>
                  <a:srgbClr val="0A5394"/>
                </a:solidFill>
                <a:latin typeface="DejaVu Sans"/>
                <a:cs typeface="DejaVu Sans"/>
              </a:rPr>
              <a:t> </a:t>
            </a:r>
            <a:r>
              <a:rPr sz="1200" b="1" spc="-10" dirty="0">
                <a:solidFill>
                  <a:srgbClr val="0A5394"/>
                </a:solidFill>
                <a:latin typeface="DejaVu Sans"/>
                <a:cs typeface="DejaVu Sans"/>
              </a:rPr>
              <a:t>tradicionales</a:t>
            </a:r>
            <a:endParaRPr sz="1200" dirty="0">
              <a:latin typeface="DejaVu Sans"/>
              <a:cs typeface="DejaVu Sans"/>
            </a:endParaRPr>
          </a:p>
          <a:p>
            <a:pPr marL="202565" marR="425450">
              <a:lnSpc>
                <a:spcPct val="125000"/>
              </a:lnSpc>
              <a:spcBef>
                <a:spcPts val="600"/>
              </a:spcBef>
            </a:pPr>
            <a:r>
              <a:rPr sz="1200" spc="-10" dirty="0">
                <a:latin typeface="DejaVu Sans"/>
                <a:cs typeface="DejaVu Sans"/>
              </a:rPr>
              <a:t>Procesos</a:t>
            </a:r>
            <a:r>
              <a:rPr sz="1200" spc="-45" dirty="0">
                <a:latin typeface="DejaVu Sans"/>
                <a:cs typeface="DejaVu Sans"/>
              </a:rPr>
              <a:t> </a:t>
            </a:r>
            <a:r>
              <a:rPr sz="1200" dirty="0">
                <a:latin typeface="DejaVu Sans"/>
                <a:cs typeface="DejaVu Sans"/>
              </a:rPr>
              <a:t>aún</a:t>
            </a:r>
            <a:r>
              <a:rPr sz="1200" spc="-40" dirty="0">
                <a:latin typeface="DejaVu Sans"/>
                <a:cs typeface="DejaVu Sans"/>
              </a:rPr>
              <a:t> </a:t>
            </a:r>
            <a:r>
              <a:rPr sz="1200" dirty="0">
                <a:latin typeface="DejaVu Sans"/>
                <a:cs typeface="DejaVu Sans"/>
              </a:rPr>
              <a:t>dependientes</a:t>
            </a:r>
            <a:r>
              <a:rPr sz="1200" spc="-40" dirty="0">
                <a:latin typeface="DejaVu Sans"/>
                <a:cs typeface="DejaVu Sans"/>
              </a:rPr>
              <a:t> </a:t>
            </a:r>
            <a:r>
              <a:rPr sz="1200" spc="-25" dirty="0">
                <a:latin typeface="DejaVu Sans"/>
                <a:cs typeface="DejaVu Sans"/>
              </a:rPr>
              <a:t>de </a:t>
            </a:r>
            <a:r>
              <a:rPr sz="1200" dirty="0">
                <a:latin typeface="DejaVu Sans"/>
                <a:cs typeface="DejaVu Sans"/>
              </a:rPr>
              <a:t>intervención</a:t>
            </a:r>
            <a:r>
              <a:rPr sz="1200" spc="-80" dirty="0">
                <a:latin typeface="DejaVu Sans"/>
                <a:cs typeface="DejaVu Sans"/>
              </a:rPr>
              <a:t> </a:t>
            </a:r>
            <a:r>
              <a:rPr sz="1200" spc="-10" dirty="0">
                <a:latin typeface="DejaVu Sans"/>
                <a:cs typeface="DejaVu Sans"/>
              </a:rPr>
              <a:t>humana</a:t>
            </a:r>
            <a:endParaRPr sz="1200" dirty="0">
              <a:latin typeface="DejaVu Sans"/>
              <a:cs typeface="DejaVu Sans"/>
            </a:endParaRPr>
          </a:p>
          <a:p>
            <a:pPr marL="202565" marR="593090">
              <a:lnSpc>
                <a:spcPct val="125000"/>
              </a:lnSpc>
              <a:spcBef>
                <a:spcPts val="600"/>
              </a:spcBef>
            </a:pPr>
            <a:r>
              <a:rPr sz="1200" dirty="0">
                <a:latin typeface="DejaVu Sans"/>
                <a:cs typeface="DejaVu Sans"/>
              </a:rPr>
              <a:t>Baja</a:t>
            </a:r>
            <a:r>
              <a:rPr sz="1200" spc="-30" dirty="0">
                <a:latin typeface="DejaVu Sans"/>
                <a:cs typeface="DejaVu Sans"/>
              </a:rPr>
              <a:t> </a:t>
            </a:r>
            <a:r>
              <a:rPr sz="1200" dirty="0">
                <a:latin typeface="DejaVu Sans"/>
                <a:cs typeface="DejaVu Sans"/>
              </a:rPr>
              <a:t>adopción</a:t>
            </a:r>
            <a:r>
              <a:rPr sz="1200" spc="-25" dirty="0">
                <a:latin typeface="DejaVu Sans"/>
                <a:cs typeface="DejaVu Sans"/>
              </a:rPr>
              <a:t> </a:t>
            </a:r>
            <a:r>
              <a:rPr sz="1200" dirty="0">
                <a:latin typeface="DejaVu Sans"/>
                <a:cs typeface="DejaVu Sans"/>
              </a:rPr>
              <a:t>de</a:t>
            </a:r>
            <a:r>
              <a:rPr sz="1200" spc="-30" dirty="0">
                <a:latin typeface="DejaVu Sans"/>
                <a:cs typeface="DejaVu Sans"/>
              </a:rPr>
              <a:t> </a:t>
            </a:r>
            <a:r>
              <a:rPr sz="1200" spc="-10" dirty="0">
                <a:latin typeface="DejaVu Sans"/>
                <a:cs typeface="DejaVu Sans"/>
              </a:rPr>
              <a:t>soluciones avanzadas</a:t>
            </a:r>
            <a:endParaRPr sz="1200" dirty="0">
              <a:latin typeface="DejaVu Sans"/>
              <a:cs typeface="DejaVu Sans"/>
            </a:endParaRPr>
          </a:p>
          <a:p>
            <a:pPr marL="202565">
              <a:lnSpc>
                <a:spcPct val="100000"/>
              </a:lnSpc>
              <a:spcBef>
                <a:spcPts val="960"/>
              </a:spcBef>
            </a:pPr>
            <a:r>
              <a:rPr sz="1200" dirty="0">
                <a:latin typeface="DejaVu Sans"/>
                <a:cs typeface="DejaVu Sans"/>
              </a:rPr>
              <a:t>Integración</a:t>
            </a:r>
            <a:r>
              <a:rPr sz="1200" spc="-50" dirty="0">
                <a:latin typeface="DejaVu Sans"/>
                <a:cs typeface="DejaVu Sans"/>
              </a:rPr>
              <a:t> </a:t>
            </a:r>
            <a:r>
              <a:rPr sz="1200" dirty="0">
                <a:latin typeface="DejaVu Sans"/>
                <a:cs typeface="DejaVu Sans"/>
              </a:rPr>
              <a:t>limitada</a:t>
            </a:r>
            <a:r>
              <a:rPr sz="1200" spc="-50" dirty="0">
                <a:latin typeface="DejaVu Sans"/>
                <a:cs typeface="DejaVu Sans"/>
              </a:rPr>
              <a:t> </a:t>
            </a:r>
            <a:r>
              <a:rPr sz="1200" dirty="0">
                <a:latin typeface="DejaVu Sans"/>
                <a:cs typeface="DejaVu Sans"/>
              </a:rPr>
              <a:t>entre</a:t>
            </a:r>
            <a:r>
              <a:rPr sz="1200" spc="-50" dirty="0">
                <a:latin typeface="DejaVu Sans"/>
                <a:cs typeface="DejaVu Sans"/>
              </a:rPr>
              <a:t> </a:t>
            </a:r>
            <a:r>
              <a:rPr sz="1200" spc="-10" dirty="0">
                <a:latin typeface="DejaVu Sans"/>
                <a:cs typeface="DejaVu Sans"/>
              </a:rPr>
              <a:t>sistemas</a:t>
            </a:r>
            <a:endParaRPr sz="1200" dirty="0">
              <a:latin typeface="DejaVu Sans"/>
              <a:cs typeface="DejaVu Sans"/>
            </a:endParaRPr>
          </a:p>
        </p:txBody>
      </p:sp>
      <p:grpSp>
        <p:nvGrpSpPr>
          <p:cNvPr id="21" name="object 21"/>
          <p:cNvGrpSpPr/>
          <p:nvPr/>
        </p:nvGrpSpPr>
        <p:grpSpPr>
          <a:xfrm>
            <a:off x="0" y="6419849"/>
            <a:ext cx="12192000" cy="952500"/>
            <a:chOff x="0" y="6419849"/>
            <a:chExt cx="12192000" cy="952500"/>
          </a:xfrm>
        </p:grpSpPr>
        <p:sp>
          <p:nvSpPr>
            <p:cNvPr id="22" name="object 22"/>
            <p:cNvSpPr/>
            <p:nvPr/>
          </p:nvSpPr>
          <p:spPr>
            <a:xfrm>
              <a:off x="0" y="6419849"/>
              <a:ext cx="12192000" cy="952500"/>
            </a:xfrm>
            <a:custGeom>
              <a:avLst/>
              <a:gdLst/>
              <a:ahLst/>
              <a:cxnLst/>
              <a:rect l="l" t="t" r="r" b="b"/>
              <a:pathLst>
                <a:path w="12192000" h="952500">
                  <a:moveTo>
                    <a:pt x="12191999" y="952499"/>
                  </a:moveTo>
                  <a:lnTo>
                    <a:pt x="0" y="952499"/>
                  </a:lnTo>
                  <a:lnTo>
                    <a:pt x="0" y="0"/>
                  </a:lnTo>
                  <a:lnTo>
                    <a:pt x="12191999" y="0"/>
                  </a:lnTo>
                  <a:lnTo>
                    <a:pt x="12191999" y="952499"/>
                  </a:lnTo>
                  <a:close/>
                </a:path>
              </a:pathLst>
            </a:custGeom>
            <a:solidFill>
              <a:srgbClr val="E8ECE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6" name="object 26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10506074" y="6953249"/>
              <a:ext cx="133349" cy="133349"/>
            </a:xfrm>
            <a:prstGeom prst="rect">
              <a:avLst/>
            </a:prstGeom>
          </p:spPr>
        </p:pic>
      </p:grpSp>
      <p:sp>
        <p:nvSpPr>
          <p:cNvPr id="27" name="object 27"/>
          <p:cNvSpPr txBox="1"/>
          <p:nvPr/>
        </p:nvSpPr>
        <p:spPr>
          <a:xfrm>
            <a:off x="558800" y="6789563"/>
            <a:ext cx="3961765" cy="203200"/>
          </a:xfrm>
          <a:prstGeom prst="rect">
            <a:avLst/>
          </a:prstGeom>
        </p:spPr>
        <p:txBody>
          <a:bodyPr vert="horz" wrap="square" lIns="0" tIns="12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"/>
              </a:spcBef>
            </a:pPr>
            <a:r>
              <a:rPr sz="1200" dirty="0">
                <a:solidFill>
                  <a:srgbClr val="4A5462"/>
                </a:solidFill>
                <a:latin typeface="DejaVu Sans"/>
                <a:cs typeface="DejaVu Sans"/>
              </a:rPr>
              <a:t>Efecto</a:t>
            </a:r>
            <a:r>
              <a:rPr sz="1200" spc="-30" dirty="0">
                <a:solidFill>
                  <a:srgbClr val="4A5462"/>
                </a:solidFill>
                <a:latin typeface="DejaVu Sans"/>
                <a:cs typeface="DejaVu Sans"/>
              </a:rPr>
              <a:t> </a:t>
            </a:r>
            <a:r>
              <a:rPr sz="1200" dirty="0">
                <a:solidFill>
                  <a:srgbClr val="4A5462"/>
                </a:solidFill>
                <a:latin typeface="DejaVu Sans"/>
                <a:cs typeface="DejaVu Sans"/>
              </a:rPr>
              <a:t>de</a:t>
            </a:r>
            <a:r>
              <a:rPr sz="1200" spc="-30" dirty="0">
                <a:solidFill>
                  <a:srgbClr val="4A5462"/>
                </a:solidFill>
                <a:latin typeface="DejaVu Sans"/>
                <a:cs typeface="DejaVu Sans"/>
              </a:rPr>
              <a:t> </a:t>
            </a:r>
            <a:r>
              <a:rPr sz="1200" dirty="0">
                <a:solidFill>
                  <a:srgbClr val="4A5462"/>
                </a:solidFill>
                <a:latin typeface="DejaVu Sans"/>
                <a:cs typeface="DejaVu Sans"/>
              </a:rPr>
              <a:t>la</a:t>
            </a:r>
            <a:r>
              <a:rPr sz="1200" spc="-30" dirty="0">
                <a:solidFill>
                  <a:srgbClr val="4A5462"/>
                </a:solidFill>
                <a:latin typeface="DejaVu Sans"/>
                <a:cs typeface="DejaVu Sans"/>
              </a:rPr>
              <a:t> </a:t>
            </a:r>
            <a:r>
              <a:rPr sz="1200" dirty="0">
                <a:solidFill>
                  <a:srgbClr val="4A5462"/>
                </a:solidFill>
                <a:latin typeface="DejaVu Sans"/>
                <a:cs typeface="DejaVu Sans"/>
              </a:rPr>
              <a:t>Inteligencia</a:t>
            </a:r>
            <a:r>
              <a:rPr sz="1200" spc="-25" dirty="0">
                <a:solidFill>
                  <a:srgbClr val="4A5462"/>
                </a:solidFill>
                <a:latin typeface="DejaVu Sans"/>
                <a:cs typeface="DejaVu Sans"/>
              </a:rPr>
              <a:t> </a:t>
            </a:r>
            <a:r>
              <a:rPr sz="1200" dirty="0">
                <a:solidFill>
                  <a:srgbClr val="4A5462"/>
                </a:solidFill>
                <a:latin typeface="DejaVu Sans"/>
                <a:cs typeface="DejaVu Sans"/>
              </a:rPr>
              <a:t>Artificial</a:t>
            </a:r>
            <a:r>
              <a:rPr sz="1200" spc="-30" dirty="0">
                <a:solidFill>
                  <a:srgbClr val="4A5462"/>
                </a:solidFill>
                <a:latin typeface="DejaVu Sans"/>
                <a:cs typeface="DejaVu Sans"/>
              </a:rPr>
              <a:t> </a:t>
            </a:r>
            <a:r>
              <a:rPr sz="1200" dirty="0">
                <a:solidFill>
                  <a:srgbClr val="4A5462"/>
                </a:solidFill>
                <a:latin typeface="DejaVu Sans"/>
                <a:cs typeface="DejaVu Sans"/>
              </a:rPr>
              <a:t>en</a:t>
            </a:r>
            <a:r>
              <a:rPr sz="1200" spc="-30" dirty="0">
                <a:solidFill>
                  <a:srgbClr val="4A5462"/>
                </a:solidFill>
                <a:latin typeface="DejaVu Sans"/>
                <a:cs typeface="DejaVu Sans"/>
              </a:rPr>
              <a:t> </a:t>
            </a:r>
            <a:r>
              <a:rPr sz="1200" dirty="0">
                <a:solidFill>
                  <a:srgbClr val="4A5462"/>
                </a:solidFill>
                <a:latin typeface="DejaVu Sans"/>
                <a:cs typeface="DejaVu Sans"/>
              </a:rPr>
              <a:t>los</a:t>
            </a:r>
            <a:r>
              <a:rPr sz="1200" spc="-30" dirty="0">
                <a:solidFill>
                  <a:srgbClr val="4A5462"/>
                </a:solidFill>
                <a:latin typeface="DejaVu Sans"/>
                <a:cs typeface="DejaVu Sans"/>
              </a:rPr>
              <a:t> </a:t>
            </a:r>
            <a:r>
              <a:rPr sz="1200" spc="-10" dirty="0">
                <a:solidFill>
                  <a:srgbClr val="4A5462"/>
                </a:solidFill>
                <a:latin typeface="DejaVu Sans"/>
                <a:cs typeface="DejaVu Sans"/>
              </a:rPr>
              <a:t>Contadores</a:t>
            </a:r>
            <a:endParaRPr sz="1200">
              <a:latin typeface="DejaVu Sans"/>
              <a:cs typeface="DejaVu Sans"/>
            </a:endParaRPr>
          </a:p>
        </p:txBody>
      </p:sp>
      <p:sp>
        <p:nvSpPr>
          <p:cNvPr id="28" name="object 28"/>
          <p:cNvSpPr txBox="1"/>
          <p:nvPr/>
        </p:nvSpPr>
        <p:spPr>
          <a:xfrm>
            <a:off x="10688339" y="6939229"/>
            <a:ext cx="1211580" cy="158750"/>
          </a:xfrm>
          <a:prstGeom prst="rect">
            <a:avLst/>
          </a:prstGeom>
        </p:spPr>
        <p:txBody>
          <a:bodyPr vert="horz" wrap="square" lIns="0" tIns="44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35"/>
              </a:spcBef>
            </a:pPr>
            <a:r>
              <a:rPr sz="900" dirty="0">
                <a:solidFill>
                  <a:srgbClr val="FFFFFF"/>
                </a:solidFill>
                <a:latin typeface="DejaVu Sans"/>
                <a:cs typeface="DejaVu Sans"/>
              </a:rPr>
              <a:t>Hecho</a:t>
            </a:r>
            <a:r>
              <a:rPr sz="900" spc="-25" dirty="0">
                <a:solidFill>
                  <a:srgbClr val="FFFFFF"/>
                </a:solidFill>
                <a:latin typeface="DejaVu Sans"/>
                <a:cs typeface="DejaVu Sans"/>
              </a:rPr>
              <a:t> </a:t>
            </a:r>
            <a:r>
              <a:rPr sz="900" dirty="0">
                <a:solidFill>
                  <a:srgbClr val="FFFFFF"/>
                </a:solidFill>
                <a:latin typeface="DejaVu Sans"/>
                <a:cs typeface="DejaVu Sans"/>
              </a:rPr>
              <a:t>con</a:t>
            </a:r>
            <a:r>
              <a:rPr sz="900" spc="-20" dirty="0">
                <a:solidFill>
                  <a:srgbClr val="FFFFFF"/>
                </a:solidFill>
                <a:latin typeface="DejaVu Sans"/>
                <a:cs typeface="DejaVu Sans"/>
              </a:rPr>
              <a:t> </a:t>
            </a:r>
            <a:r>
              <a:rPr sz="900" spc="-10" dirty="0">
                <a:solidFill>
                  <a:srgbClr val="FFFFFF"/>
                </a:solidFill>
                <a:latin typeface="DejaVu Sans"/>
                <a:cs typeface="DejaVu Sans"/>
              </a:rPr>
              <a:t>Genspark</a:t>
            </a:r>
            <a:endParaRPr sz="900">
              <a:latin typeface="DejaVu Sans"/>
              <a:cs typeface="DejaVu Sans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0"/>
            <a:ext cx="12192000" cy="6096000"/>
            <a:chOff x="0" y="0"/>
            <a:chExt cx="12192000" cy="6096000"/>
          </a:xfrm>
        </p:grpSpPr>
        <p:sp>
          <p:nvSpPr>
            <p:cNvPr id="3" name="object 3"/>
            <p:cNvSpPr/>
            <p:nvPr/>
          </p:nvSpPr>
          <p:spPr>
            <a:xfrm>
              <a:off x="0" y="76199"/>
              <a:ext cx="12192000" cy="6019800"/>
            </a:xfrm>
            <a:custGeom>
              <a:avLst/>
              <a:gdLst/>
              <a:ahLst/>
              <a:cxnLst/>
              <a:rect l="l" t="t" r="r" b="b"/>
              <a:pathLst>
                <a:path w="12192000" h="6019800">
                  <a:moveTo>
                    <a:pt x="0" y="6019799"/>
                  </a:moveTo>
                  <a:lnTo>
                    <a:pt x="12191999" y="6019799"/>
                  </a:lnTo>
                  <a:lnTo>
                    <a:pt x="12191999" y="0"/>
                  </a:lnTo>
                  <a:lnTo>
                    <a:pt x="0" y="0"/>
                  </a:lnTo>
                  <a:lnTo>
                    <a:pt x="0" y="6019799"/>
                  </a:lnTo>
                  <a:close/>
                </a:path>
              </a:pathLst>
            </a:custGeom>
            <a:solidFill>
              <a:srgbClr val="F0F4F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0" y="0"/>
              <a:ext cx="12192000" cy="76200"/>
            </a:xfrm>
            <a:custGeom>
              <a:avLst/>
              <a:gdLst/>
              <a:ahLst/>
              <a:cxnLst/>
              <a:rect l="l" t="t" r="r" b="b"/>
              <a:pathLst>
                <a:path w="12192000" h="76200">
                  <a:moveTo>
                    <a:pt x="12191999" y="76199"/>
                  </a:moveTo>
                  <a:lnTo>
                    <a:pt x="0" y="76199"/>
                  </a:lnTo>
                  <a:lnTo>
                    <a:pt x="0" y="0"/>
                  </a:lnTo>
                  <a:lnTo>
                    <a:pt x="12191999" y="0"/>
                  </a:lnTo>
                  <a:lnTo>
                    <a:pt x="12191999" y="76199"/>
                  </a:lnTo>
                  <a:close/>
                </a:path>
              </a:pathLst>
            </a:custGeom>
            <a:solidFill>
              <a:srgbClr val="0A539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40665">
              <a:lnSpc>
                <a:spcPct val="100000"/>
              </a:lnSpc>
              <a:spcBef>
                <a:spcPts val="100"/>
              </a:spcBef>
            </a:pPr>
            <a:r>
              <a:rPr dirty="0"/>
              <a:t>Impacto</a:t>
            </a:r>
            <a:r>
              <a:rPr spc="-10" dirty="0"/>
              <a:t> </a:t>
            </a:r>
            <a:r>
              <a:rPr dirty="0"/>
              <a:t>de</a:t>
            </a:r>
            <a:r>
              <a:rPr spc="-10" dirty="0"/>
              <a:t> </a:t>
            </a:r>
            <a:r>
              <a:rPr dirty="0"/>
              <a:t>la</a:t>
            </a:r>
            <a:r>
              <a:rPr spc="-10" dirty="0"/>
              <a:t> </a:t>
            </a:r>
            <a:r>
              <a:rPr dirty="0"/>
              <a:t>IA</a:t>
            </a:r>
            <a:r>
              <a:rPr spc="-10" dirty="0"/>
              <a:t> </a:t>
            </a:r>
            <a:r>
              <a:rPr dirty="0"/>
              <a:t>en</a:t>
            </a:r>
            <a:r>
              <a:rPr spc="-10" dirty="0"/>
              <a:t> </a:t>
            </a:r>
            <a:r>
              <a:rPr dirty="0"/>
              <a:t>la</a:t>
            </a:r>
            <a:r>
              <a:rPr spc="-5" dirty="0"/>
              <a:t> </a:t>
            </a:r>
            <a:r>
              <a:rPr spc="-10" dirty="0"/>
              <a:t>contabilidad</a:t>
            </a:r>
          </a:p>
        </p:txBody>
      </p:sp>
      <p:grpSp>
        <p:nvGrpSpPr>
          <p:cNvPr id="6" name="object 6"/>
          <p:cNvGrpSpPr/>
          <p:nvPr/>
        </p:nvGrpSpPr>
        <p:grpSpPr>
          <a:xfrm>
            <a:off x="933450" y="885824"/>
            <a:ext cx="6457950" cy="4791075"/>
            <a:chOff x="933450" y="885824"/>
            <a:chExt cx="6457950" cy="4791075"/>
          </a:xfrm>
        </p:grpSpPr>
        <p:sp>
          <p:nvSpPr>
            <p:cNvPr id="7" name="object 7"/>
            <p:cNvSpPr/>
            <p:nvPr/>
          </p:nvSpPr>
          <p:spPr>
            <a:xfrm>
              <a:off x="3781424" y="885824"/>
              <a:ext cx="762000" cy="38100"/>
            </a:xfrm>
            <a:custGeom>
              <a:avLst/>
              <a:gdLst/>
              <a:ahLst/>
              <a:cxnLst/>
              <a:rect l="l" t="t" r="r" b="b"/>
              <a:pathLst>
                <a:path w="762000" h="38100">
                  <a:moveTo>
                    <a:pt x="761999" y="38099"/>
                  </a:moveTo>
                  <a:lnTo>
                    <a:pt x="0" y="38099"/>
                  </a:lnTo>
                  <a:lnTo>
                    <a:pt x="0" y="0"/>
                  </a:lnTo>
                  <a:lnTo>
                    <a:pt x="761999" y="0"/>
                  </a:lnTo>
                  <a:lnTo>
                    <a:pt x="761999" y="38099"/>
                  </a:lnTo>
                  <a:close/>
                </a:path>
              </a:pathLst>
            </a:custGeom>
            <a:solidFill>
              <a:srgbClr val="0A539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8" name="object 8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933450" y="1352549"/>
              <a:ext cx="6457949" cy="3619499"/>
            </a:xfrm>
            <a:prstGeom prst="rect">
              <a:avLst/>
            </a:prstGeom>
          </p:spPr>
        </p:pic>
        <p:pic>
          <p:nvPicPr>
            <p:cNvPr id="9" name="object 9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895474" y="5210174"/>
              <a:ext cx="142874" cy="142874"/>
            </a:xfrm>
            <a:prstGeom prst="rect">
              <a:avLst/>
            </a:prstGeom>
          </p:spPr>
        </p:pic>
        <p:pic>
          <p:nvPicPr>
            <p:cNvPr id="10" name="object 10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3857624" y="5210174"/>
              <a:ext cx="142874" cy="142874"/>
            </a:xfrm>
            <a:prstGeom prst="rect">
              <a:avLst/>
            </a:prstGeom>
          </p:spPr>
        </p:pic>
        <p:pic>
          <p:nvPicPr>
            <p:cNvPr id="11" name="object 11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3171824" y="5534024"/>
              <a:ext cx="142874" cy="142874"/>
            </a:xfrm>
            <a:prstGeom prst="rect">
              <a:avLst/>
            </a:prstGeom>
          </p:spPr>
        </p:pic>
      </p:grpSp>
      <p:sp>
        <p:nvSpPr>
          <p:cNvPr id="12" name="object 12"/>
          <p:cNvSpPr txBox="1"/>
          <p:nvPr/>
        </p:nvSpPr>
        <p:spPr>
          <a:xfrm>
            <a:off x="2106017" y="5159375"/>
            <a:ext cx="4189095" cy="53213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00"/>
              </a:spcBef>
              <a:tabLst>
                <a:tab pos="1960880" algn="l"/>
              </a:tabLst>
            </a:pPr>
            <a:r>
              <a:rPr sz="1200" dirty="0">
                <a:latin typeface="DejaVu Sans"/>
                <a:cs typeface="DejaVu Sans"/>
              </a:rPr>
              <a:t>Alto</a:t>
            </a:r>
            <a:r>
              <a:rPr sz="1200" spc="-40" dirty="0">
                <a:latin typeface="DejaVu Sans"/>
                <a:cs typeface="DejaVu Sans"/>
              </a:rPr>
              <a:t> </a:t>
            </a:r>
            <a:r>
              <a:rPr sz="1200" dirty="0">
                <a:latin typeface="DejaVu Sans"/>
                <a:cs typeface="DejaVu Sans"/>
              </a:rPr>
              <a:t>impacto</a:t>
            </a:r>
            <a:r>
              <a:rPr sz="1200" spc="-35" dirty="0">
                <a:latin typeface="DejaVu Sans"/>
                <a:cs typeface="DejaVu Sans"/>
              </a:rPr>
              <a:t> </a:t>
            </a:r>
            <a:r>
              <a:rPr sz="1200" spc="-10" dirty="0">
                <a:latin typeface="DejaVu Sans"/>
                <a:cs typeface="DejaVu Sans"/>
              </a:rPr>
              <a:t>(&gt;70%)</a:t>
            </a:r>
            <a:r>
              <a:rPr sz="1200" dirty="0">
                <a:latin typeface="DejaVu Sans"/>
                <a:cs typeface="DejaVu Sans"/>
              </a:rPr>
              <a:t>	Impacto</a:t>
            </a:r>
            <a:r>
              <a:rPr sz="1200" spc="-60" dirty="0">
                <a:latin typeface="DejaVu Sans"/>
                <a:cs typeface="DejaVu Sans"/>
              </a:rPr>
              <a:t> </a:t>
            </a:r>
            <a:r>
              <a:rPr sz="1200" dirty="0">
                <a:latin typeface="DejaVu Sans"/>
                <a:cs typeface="DejaVu Sans"/>
              </a:rPr>
              <a:t>moderado</a:t>
            </a:r>
            <a:r>
              <a:rPr sz="1200" spc="-55" dirty="0">
                <a:latin typeface="DejaVu Sans"/>
                <a:cs typeface="DejaVu Sans"/>
              </a:rPr>
              <a:t> </a:t>
            </a:r>
            <a:r>
              <a:rPr sz="1200" dirty="0">
                <a:latin typeface="DejaVu Sans"/>
                <a:cs typeface="DejaVu Sans"/>
              </a:rPr>
              <a:t>(40-</a:t>
            </a:r>
            <a:r>
              <a:rPr sz="1200" spc="-20" dirty="0">
                <a:latin typeface="DejaVu Sans"/>
                <a:cs typeface="DejaVu Sans"/>
              </a:rPr>
              <a:t>70%)</a:t>
            </a:r>
            <a:endParaRPr sz="1200">
              <a:latin typeface="DejaVu Sans"/>
              <a:cs typeface="DejaVu Sans"/>
            </a:endParaRPr>
          </a:p>
          <a:p>
            <a:pPr algn="ctr">
              <a:lnSpc>
                <a:spcPct val="100000"/>
              </a:lnSpc>
              <a:spcBef>
                <a:spcPts val="1110"/>
              </a:spcBef>
            </a:pPr>
            <a:r>
              <a:rPr sz="1200" dirty="0">
                <a:latin typeface="DejaVu Sans"/>
                <a:cs typeface="DejaVu Sans"/>
              </a:rPr>
              <a:t>Impacto</a:t>
            </a:r>
            <a:r>
              <a:rPr sz="1200" spc="-40" dirty="0">
                <a:latin typeface="DejaVu Sans"/>
                <a:cs typeface="DejaVu Sans"/>
              </a:rPr>
              <a:t> </a:t>
            </a:r>
            <a:r>
              <a:rPr sz="1200" dirty="0">
                <a:latin typeface="DejaVu Sans"/>
                <a:cs typeface="DejaVu Sans"/>
              </a:rPr>
              <a:t>bajo</a:t>
            </a:r>
            <a:r>
              <a:rPr sz="1200" spc="-35" dirty="0">
                <a:latin typeface="DejaVu Sans"/>
                <a:cs typeface="DejaVu Sans"/>
              </a:rPr>
              <a:t> </a:t>
            </a:r>
            <a:r>
              <a:rPr sz="1200" spc="-10" dirty="0">
                <a:latin typeface="DejaVu Sans"/>
                <a:cs typeface="DejaVu Sans"/>
              </a:rPr>
              <a:t>(&lt;40%)</a:t>
            </a:r>
            <a:endParaRPr sz="1200">
              <a:latin typeface="DejaVu Sans"/>
              <a:cs typeface="DejaVu Sans"/>
            </a:endParaRPr>
          </a:p>
        </p:txBody>
      </p:sp>
      <p:grpSp>
        <p:nvGrpSpPr>
          <p:cNvPr id="13" name="object 13"/>
          <p:cNvGrpSpPr/>
          <p:nvPr/>
        </p:nvGrpSpPr>
        <p:grpSpPr>
          <a:xfrm>
            <a:off x="7943848" y="1066799"/>
            <a:ext cx="3486150" cy="4038600"/>
            <a:chOff x="7943848" y="1066799"/>
            <a:chExt cx="3486150" cy="4038600"/>
          </a:xfrm>
        </p:grpSpPr>
        <p:sp>
          <p:nvSpPr>
            <p:cNvPr id="14" name="object 14"/>
            <p:cNvSpPr/>
            <p:nvPr/>
          </p:nvSpPr>
          <p:spPr>
            <a:xfrm>
              <a:off x="7943848" y="1066799"/>
              <a:ext cx="3486150" cy="4038600"/>
            </a:xfrm>
            <a:custGeom>
              <a:avLst/>
              <a:gdLst/>
              <a:ahLst/>
              <a:cxnLst/>
              <a:rect l="l" t="t" r="r" b="b"/>
              <a:pathLst>
                <a:path w="3486150" h="4038600">
                  <a:moveTo>
                    <a:pt x="3414953" y="4038599"/>
                  </a:moveTo>
                  <a:lnTo>
                    <a:pt x="71196" y="4038599"/>
                  </a:lnTo>
                  <a:lnTo>
                    <a:pt x="66240" y="4038111"/>
                  </a:lnTo>
                  <a:lnTo>
                    <a:pt x="29705" y="4022977"/>
                  </a:lnTo>
                  <a:lnTo>
                    <a:pt x="3885" y="3986937"/>
                  </a:lnTo>
                  <a:lnTo>
                    <a:pt x="0" y="3967402"/>
                  </a:lnTo>
                  <a:lnTo>
                    <a:pt x="0" y="3962399"/>
                  </a:lnTo>
                  <a:lnTo>
                    <a:pt x="0" y="71196"/>
                  </a:lnTo>
                  <a:lnTo>
                    <a:pt x="15621" y="29705"/>
                  </a:lnTo>
                  <a:lnTo>
                    <a:pt x="51661" y="3885"/>
                  </a:lnTo>
                  <a:lnTo>
                    <a:pt x="71196" y="0"/>
                  </a:lnTo>
                  <a:lnTo>
                    <a:pt x="3414953" y="0"/>
                  </a:lnTo>
                  <a:lnTo>
                    <a:pt x="3456444" y="15621"/>
                  </a:lnTo>
                  <a:lnTo>
                    <a:pt x="3482263" y="51661"/>
                  </a:lnTo>
                  <a:lnTo>
                    <a:pt x="3486149" y="71196"/>
                  </a:lnTo>
                  <a:lnTo>
                    <a:pt x="3486149" y="3967402"/>
                  </a:lnTo>
                  <a:lnTo>
                    <a:pt x="3470526" y="4008893"/>
                  </a:lnTo>
                  <a:lnTo>
                    <a:pt x="3434487" y="4034713"/>
                  </a:lnTo>
                  <a:lnTo>
                    <a:pt x="3419907" y="4038111"/>
                  </a:lnTo>
                  <a:lnTo>
                    <a:pt x="3414953" y="4038599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" name="object 15"/>
            <p:cNvSpPr/>
            <p:nvPr/>
          </p:nvSpPr>
          <p:spPr>
            <a:xfrm>
              <a:off x="8201012" y="2905124"/>
              <a:ext cx="47625" cy="1647825"/>
            </a:xfrm>
            <a:custGeom>
              <a:avLst/>
              <a:gdLst/>
              <a:ahLst/>
              <a:cxnLst/>
              <a:rect l="l" t="t" r="r" b="b"/>
              <a:pathLst>
                <a:path w="47625" h="1647825">
                  <a:moveTo>
                    <a:pt x="47625" y="1620862"/>
                  </a:moveTo>
                  <a:lnTo>
                    <a:pt x="26974" y="1600200"/>
                  </a:lnTo>
                  <a:lnTo>
                    <a:pt x="20662" y="1600200"/>
                  </a:lnTo>
                  <a:lnTo>
                    <a:pt x="0" y="1620862"/>
                  </a:lnTo>
                  <a:lnTo>
                    <a:pt x="0" y="1627174"/>
                  </a:lnTo>
                  <a:lnTo>
                    <a:pt x="20662" y="1647825"/>
                  </a:lnTo>
                  <a:lnTo>
                    <a:pt x="26974" y="1647825"/>
                  </a:lnTo>
                  <a:lnTo>
                    <a:pt x="47625" y="1627174"/>
                  </a:lnTo>
                  <a:lnTo>
                    <a:pt x="47625" y="1624012"/>
                  </a:lnTo>
                  <a:lnTo>
                    <a:pt x="47625" y="1620862"/>
                  </a:lnTo>
                  <a:close/>
                </a:path>
                <a:path w="47625" h="1647825">
                  <a:moveTo>
                    <a:pt x="47625" y="1087462"/>
                  </a:moveTo>
                  <a:lnTo>
                    <a:pt x="26974" y="1066800"/>
                  </a:lnTo>
                  <a:lnTo>
                    <a:pt x="20662" y="1066800"/>
                  </a:lnTo>
                  <a:lnTo>
                    <a:pt x="0" y="1087462"/>
                  </a:lnTo>
                  <a:lnTo>
                    <a:pt x="0" y="1093774"/>
                  </a:lnTo>
                  <a:lnTo>
                    <a:pt x="20662" y="1114425"/>
                  </a:lnTo>
                  <a:lnTo>
                    <a:pt x="26974" y="1114425"/>
                  </a:lnTo>
                  <a:lnTo>
                    <a:pt x="47625" y="1093774"/>
                  </a:lnTo>
                  <a:lnTo>
                    <a:pt x="47625" y="1090612"/>
                  </a:lnTo>
                  <a:lnTo>
                    <a:pt x="47625" y="1087462"/>
                  </a:lnTo>
                  <a:close/>
                </a:path>
                <a:path w="47625" h="1647825">
                  <a:moveTo>
                    <a:pt x="47625" y="554062"/>
                  </a:moveTo>
                  <a:lnTo>
                    <a:pt x="26974" y="533400"/>
                  </a:lnTo>
                  <a:lnTo>
                    <a:pt x="20662" y="533400"/>
                  </a:lnTo>
                  <a:lnTo>
                    <a:pt x="0" y="554062"/>
                  </a:lnTo>
                  <a:lnTo>
                    <a:pt x="0" y="560374"/>
                  </a:lnTo>
                  <a:lnTo>
                    <a:pt x="20662" y="581025"/>
                  </a:lnTo>
                  <a:lnTo>
                    <a:pt x="26974" y="581025"/>
                  </a:lnTo>
                  <a:lnTo>
                    <a:pt x="47625" y="560374"/>
                  </a:lnTo>
                  <a:lnTo>
                    <a:pt x="47625" y="557212"/>
                  </a:lnTo>
                  <a:lnTo>
                    <a:pt x="47625" y="554062"/>
                  </a:lnTo>
                  <a:close/>
                </a:path>
                <a:path w="47625" h="1647825">
                  <a:moveTo>
                    <a:pt x="47625" y="20662"/>
                  </a:moveTo>
                  <a:lnTo>
                    <a:pt x="26974" y="0"/>
                  </a:lnTo>
                  <a:lnTo>
                    <a:pt x="20662" y="0"/>
                  </a:lnTo>
                  <a:lnTo>
                    <a:pt x="0" y="20662"/>
                  </a:lnTo>
                  <a:lnTo>
                    <a:pt x="0" y="26974"/>
                  </a:lnTo>
                  <a:lnTo>
                    <a:pt x="20662" y="47625"/>
                  </a:lnTo>
                  <a:lnTo>
                    <a:pt x="26974" y="47625"/>
                  </a:lnTo>
                  <a:lnTo>
                    <a:pt x="47625" y="26974"/>
                  </a:lnTo>
                  <a:lnTo>
                    <a:pt x="47625" y="23812"/>
                  </a:lnTo>
                  <a:lnTo>
                    <a:pt x="47625" y="20662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6" name="object 16"/>
          <p:cNvSpPr txBox="1"/>
          <p:nvPr/>
        </p:nvSpPr>
        <p:spPr>
          <a:xfrm>
            <a:off x="8159750" y="1282700"/>
            <a:ext cx="2980690" cy="357060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just">
              <a:lnSpc>
                <a:spcPct val="100000"/>
              </a:lnSpc>
              <a:spcBef>
                <a:spcPts val="100"/>
              </a:spcBef>
            </a:pPr>
            <a:r>
              <a:rPr sz="1800" b="1" dirty="0">
                <a:solidFill>
                  <a:srgbClr val="1F2937"/>
                </a:solidFill>
                <a:latin typeface="DejaVu Sans"/>
                <a:cs typeface="DejaVu Sans"/>
              </a:rPr>
              <a:t>Beneficios</a:t>
            </a:r>
            <a:r>
              <a:rPr sz="1800" b="1" spc="-105" dirty="0">
                <a:solidFill>
                  <a:srgbClr val="1F2937"/>
                </a:solidFill>
                <a:latin typeface="DejaVu Sans"/>
                <a:cs typeface="DejaVu Sans"/>
              </a:rPr>
              <a:t> </a:t>
            </a:r>
            <a:r>
              <a:rPr sz="1800" b="1" spc="-10" dirty="0">
                <a:solidFill>
                  <a:srgbClr val="1F2937"/>
                </a:solidFill>
                <a:latin typeface="DejaVu Sans"/>
                <a:cs typeface="DejaVu Sans"/>
              </a:rPr>
              <a:t>clave</a:t>
            </a:r>
            <a:endParaRPr sz="1800">
              <a:latin typeface="DejaVu Sans"/>
              <a:cs typeface="DejaVu Sans"/>
            </a:endParaRPr>
          </a:p>
          <a:p>
            <a:pPr marL="12700" marR="346710" algn="just">
              <a:lnSpc>
                <a:spcPct val="125000"/>
              </a:lnSpc>
              <a:spcBef>
                <a:spcPts val="1155"/>
              </a:spcBef>
            </a:pPr>
            <a:r>
              <a:rPr sz="1200" dirty="0">
                <a:latin typeface="DejaVu Sans"/>
                <a:cs typeface="DejaVu Sans"/>
              </a:rPr>
              <a:t>La</a:t>
            </a:r>
            <a:r>
              <a:rPr sz="1200" spc="-40" dirty="0">
                <a:latin typeface="DejaVu Sans"/>
                <a:cs typeface="DejaVu Sans"/>
              </a:rPr>
              <a:t> </a:t>
            </a:r>
            <a:r>
              <a:rPr sz="1200" dirty="0">
                <a:latin typeface="DejaVu Sans"/>
                <a:cs typeface="DejaVu Sans"/>
              </a:rPr>
              <a:t>IA</a:t>
            </a:r>
            <a:r>
              <a:rPr sz="1200" spc="-40" dirty="0">
                <a:latin typeface="DejaVu Sans"/>
                <a:cs typeface="DejaVu Sans"/>
              </a:rPr>
              <a:t> </a:t>
            </a:r>
            <a:r>
              <a:rPr sz="1200" dirty="0">
                <a:latin typeface="DejaVu Sans"/>
                <a:cs typeface="DejaVu Sans"/>
              </a:rPr>
              <a:t>transforma</a:t>
            </a:r>
            <a:r>
              <a:rPr sz="1200" spc="-35" dirty="0">
                <a:latin typeface="DejaVu Sans"/>
                <a:cs typeface="DejaVu Sans"/>
              </a:rPr>
              <a:t> </a:t>
            </a:r>
            <a:r>
              <a:rPr sz="1200" dirty="0">
                <a:latin typeface="DejaVu Sans"/>
                <a:cs typeface="DejaVu Sans"/>
              </a:rPr>
              <a:t>la</a:t>
            </a:r>
            <a:r>
              <a:rPr sz="1200" spc="-40" dirty="0">
                <a:latin typeface="DejaVu Sans"/>
                <a:cs typeface="DejaVu Sans"/>
              </a:rPr>
              <a:t> </a:t>
            </a:r>
            <a:r>
              <a:rPr sz="1200" dirty="0">
                <a:latin typeface="DejaVu Sans"/>
                <a:cs typeface="DejaVu Sans"/>
              </a:rPr>
              <a:t>contabilidad</a:t>
            </a:r>
            <a:r>
              <a:rPr sz="1200" spc="-35" dirty="0">
                <a:latin typeface="DejaVu Sans"/>
                <a:cs typeface="DejaVu Sans"/>
              </a:rPr>
              <a:t> </a:t>
            </a:r>
            <a:r>
              <a:rPr sz="1200" spc="-50" dirty="0">
                <a:latin typeface="DejaVu Sans"/>
                <a:cs typeface="DejaVu Sans"/>
              </a:rPr>
              <a:t>a </a:t>
            </a:r>
            <a:r>
              <a:rPr sz="1200" dirty="0">
                <a:latin typeface="DejaVu Sans"/>
                <a:cs typeface="DejaVu Sans"/>
              </a:rPr>
              <a:t>través</a:t>
            </a:r>
            <a:r>
              <a:rPr sz="1200" spc="-15" dirty="0">
                <a:latin typeface="DejaVu Sans"/>
                <a:cs typeface="DejaVu Sans"/>
              </a:rPr>
              <a:t> </a:t>
            </a:r>
            <a:r>
              <a:rPr sz="1200" dirty="0">
                <a:latin typeface="DejaVu Sans"/>
                <a:cs typeface="DejaVu Sans"/>
              </a:rPr>
              <a:t>de</a:t>
            </a:r>
            <a:r>
              <a:rPr sz="1200" spc="-15" dirty="0">
                <a:latin typeface="DejaVu Sans"/>
                <a:cs typeface="DejaVu Sans"/>
              </a:rPr>
              <a:t> </a:t>
            </a:r>
            <a:r>
              <a:rPr sz="1200" b="1" dirty="0">
                <a:solidFill>
                  <a:srgbClr val="0A5394"/>
                </a:solidFill>
                <a:latin typeface="DejaVu Sans"/>
                <a:cs typeface="DejaVu Sans"/>
              </a:rPr>
              <a:t>reducción</a:t>
            </a:r>
            <a:r>
              <a:rPr sz="1200" b="1" spc="-15" dirty="0">
                <a:solidFill>
                  <a:srgbClr val="0A5394"/>
                </a:solidFill>
                <a:latin typeface="DejaVu Sans"/>
                <a:cs typeface="DejaVu Sans"/>
              </a:rPr>
              <a:t> </a:t>
            </a:r>
            <a:r>
              <a:rPr sz="1200" b="1" dirty="0">
                <a:solidFill>
                  <a:srgbClr val="0A5394"/>
                </a:solidFill>
                <a:latin typeface="DejaVu Sans"/>
                <a:cs typeface="DejaVu Sans"/>
              </a:rPr>
              <a:t>de</a:t>
            </a:r>
            <a:r>
              <a:rPr sz="1200" b="1" spc="-10" dirty="0">
                <a:solidFill>
                  <a:srgbClr val="0A5394"/>
                </a:solidFill>
                <a:latin typeface="DejaVu Sans"/>
                <a:cs typeface="DejaVu Sans"/>
              </a:rPr>
              <a:t> errores, </a:t>
            </a:r>
            <a:r>
              <a:rPr sz="1200" b="1" dirty="0">
                <a:solidFill>
                  <a:srgbClr val="0A5394"/>
                </a:solidFill>
                <a:latin typeface="DejaVu Sans"/>
                <a:cs typeface="DejaVu Sans"/>
              </a:rPr>
              <a:t>mayor</a:t>
            </a:r>
            <a:r>
              <a:rPr sz="1200" b="1" spc="-55" dirty="0">
                <a:solidFill>
                  <a:srgbClr val="0A5394"/>
                </a:solidFill>
                <a:latin typeface="DejaVu Sans"/>
                <a:cs typeface="DejaVu Sans"/>
              </a:rPr>
              <a:t> </a:t>
            </a:r>
            <a:r>
              <a:rPr sz="1200" b="1" dirty="0">
                <a:solidFill>
                  <a:srgbClr val="0A5394"/>
                </a:solidFill>
                <a:latin typeface="DejaVu Sans"/>
                <a:cs typeface="DejaVu Sans"/>
              </a:rPr>
              <a:t>eficiencia</a:t>
            </a:r>
            <a:r>
              <a:rPr sz="1200" b="1" spc="-50" dirty="0">
                <a:solidFill>
                  <a:srgbClr val="0A5394"/>
                </a:solidFill>
                <a:latin typeface="DejaVu Sans"/>
                <a:cs typeface="DejaVu Sans"/>
              </a:rPr>
              <a:t> </a:t>
            </a:r>
            <a:r>
              <a:rPr sz="1200" b="1" dirty="0">
                <a:solidFill>
                  <a:srgbClr val="0A5394"/>
                </a:solidFill>
                <a:latin typeface="DejaVu Sans"/>
                <a:cs typeface="DejaVu Sans"/>
              </a:rPr>
              <a:t>y</a:t>
            </a:r>
            <a:r>
              <a:rPr sz="1200" b="1" spc="-55" dirty="0">
                <a:solidFill>
                  <a:srgbClr val="0A5394"/>
                </a:solidFill>
                <a:latin typeface="DejaVu Sans"/>
                <a:cs typeface="DejaVu Sans"/>
              </a:rPr>
              <a:t> </a:t>
            </a:r>
            <a:r>
              <a:rPr sz="1200" b="1" spc="-10" dirty="0">
                <a:solidFill>
                  <a:srgbClr val="0A5394"/>
                </a:solidFill>
                <a:latin typeface="DejaVu Sans"/>
                <a:cs typeface="DejaVu Sans"/>
              </a:rPr>
              <a:t>análisis</a:t>
            </a:r>
            <a:endParaRPr sz="1200">
              <a:latin typeface="DejaVu Sans"/>
              <a:cs typeface="DejaVu Sans"/>
            </a:endParaRPr>
          </a:p>
          <a:p>
            <a:pPr marL="12700">
              <a:lnSpc>
                <a:spcPct val="100000"/>
              </a:lnSpc>
              <a:spcBef>
                <a:spcPts val="359"/>
              </a:spcBef>
            </a:pPr>
            <a:r>
              <a:rPr sz="1200" b="1" spc="-10" dirty="0">
                <a:solidFill>
                  <a:srgbClr val="0A5394"/>
                </a:solidFill>
                <a:latin typeface="DejaVu Sans"/>
                <a:cs typeface="DejaVu Sans"/>
              </a:rPr>
              <a:t>predictivo</a:t>
            </a:r>
            <a:r>
              <a:rPr sz="1200" spc="-10" dirty="0">
                <a:latin typeface="DejaVu Sans"/>
                <a:cs typeface="DejaVu Sans"/>
              </a:rPr>
              <a:t>.</a:t>
            </a:r>
            <a:endParaRPr sz="1200">
              <a:latin typeface="DejaVu Sans"/>
              <a:cs typeface="DejaVu Sans"/>
            </a:endParaRPr>
          </a:p>
          <a:p>
            <a:pPr marL="202565" marR="179070">
              <a:lnSpc>
                <a:spcPct val="125000"/>
              </a:lnSpc>
              <a:spcBef>
                <a:spcPts val="1200"/>
              </a:spcBef>
            </a:pPr>
            <a:r>
              <a:rPr sz="1200" b="1" dirty="0">
                <a:solidFill>
                  <a:srgbClr val="0A5394"/>
                </a:solidFill>
                <a:latin typeface="DejaVu Sans"/>
                <a:cs typeface="DejaVu Sans"/>
              </a:rPr>
              <a:t>90%</a:t>
            </a:r>
            <a:r>
              <a:rPr sz="1200" b="1" spc="-30" dirty="0">
                <a:solidFill>
                  <a:srgbClr val="0A5394"/>
                </a:solidFill>
                <a:latin typeface="DejaVu Sans"/>
                <a:cs typeface="DejaVu Sans"/>
              </a:rPr>
              <a:t> </a:t>
            </a:r>
            <a:r>
              <a:rPr sz="1200" b="1" dirty="0">
                <a:solidFill>
                  <a:srgbClr val="0A5394"/>
                </a:solidFill>
                <a:latin typeface="DejaVu Sans"/>
                <a:cs typeface="DejaVu Sans"/>
              </a:rPr>
              <a:t>de</a:t>
            </a:r>
            <a:r>
              <a:rPr sz="1200" b="1" spc="-30" dirty="0">
                <a:solidFill>
                  <a:srgbClr val="0A5394"/>
                </a:solidFill>
                <a:latin typeface="DejaVu Sans"/>
                <a:cs typeface="DejaVu Sans"/>
              </a:rPr>
              <a:t> </a:t>
            </a:r>
            <a:r>
              <a:rPr sz="1200" b="1" dirty="0">
                <a:solidFill>
                  <a:srgbClr val="0A5394"/>
                </a:solidFill>
                <a:latin typeface="DejaVu Sans"/>
                <a:cs typeface="DejaVu Sans"/>
              </a:rPr>
              <a:t>reducción</a:t>
            </a:r>
            <a:r>
              <a:rPr sz="1200" b="1" spc="-70" dirty="0">
                <a:solidFill>
                  <a:srgbClr val="0A5394"/>
                </a:solidFill>
                <a:latin typeface="DejaVu Sans"/>
                <a:cs typeface="DejaVu Sans"/>
              </a:rPr>
              <a:t> </a:t>
            </a:r>
            <a:r>
              <a:rPr sz="1200" dirty="0">
                <a:latin typeface="DejaVu Sans"/>
                <a:cs typeface="DejaVu Sans"/>
              </a:rPr>
              <a:t>en</a:t>
            </a:r>
            <a:r>
              <a:rPr sz="1200" spc="-25" dirty="0">
                <a:latin typeface="DejaVu Sans"/>
                <a:cs typeface="DejaVu Sans"/>
              </a:rPr>
              <a:t> </a:t>
            </a:r>
            <a:r>
              <a:rPr sz="1200" dirty="0">
                <a:latin typeface="DejaVu Sans"/>
                <a:cs typeface="DejaVu Sans"/>
              </a:rPr>
              <a:t>errores</a:t>
            </a:r>
            <a:r>
              <a:rPr sz="1200" spc="-30" dirty="0">
                <a:latin typeface="DejaVu Sans"/>
                <a:cs typeface="DejaVu Sans"/>
              </a:rPr>
              <a:t> </a:t>
            </a:r>
            <a:r>
              <a:rPr sz="1200" spc="-25" dirty="0">
                <a:latin typeface="DejaVu Sans"/>
                <a:cs typeface="DejaVu Sans"/>
              </a:rPr>
              <a:t>de </a:t>
            </a:r>
            <a:r>
              <a:rPr sz="1200" spc="-10" dirty="0">
                <a:latin typeface="DejaVu Sans"/>
                <a:cs typeface="DejaVu Sans"/>
              </a:rPr>
              <a:t>procesamiento</a:t>
            </a:r>
            <a:endParaRPr sz="1200">
              <a:latin typeface="DejaVu Sans"/>
              <a:cs typeface="DejaVu Sans"/>
            </a:endParaRPr>
          </a:p>
          <a:p>
            <a:pPr marL="202565">
              <a:lnSpc>
                <a:spcPct val="100000"/>
              </a:lnSpc>
              <a:spcBef>
                <a:spcPts val="960"/>
              </a:spcBef>
            </a:pPr>
            <a:r>
              <a:rPr sz="1200" dirty="0">
                <a:latin typeface="DejaVu Sans"/>
                <a:cs typeface="DejaVu Sans"/>
              </a:rPr>
              <a:t>Ahorro</a:t>
            </a:r>
            <a:r>
              <a:rPr sz="1200" spc="-35" dirty="0">
                <a:latin typeface="DejaVu Sans"/>
                <a:cs typeface="DejaVu Sans"/>
              </a:rPr>
              <a:t> </a:t>
            </a:r>
            <a:r>
              <a:rPr sz="1200" dirty="0">
                <a:latin typeface="DejaVu Sans"/>
                <a:cs typeface="DejaVu Sans"/>
              </a:rPr>
              <a:t>de</a:t>
            </a:r>
            <a:r>
              <a:rPr sz="1200" spc="-35" dirty="0">
                <a:latin typeface="DejaVu Sans"/>
                <a:cs typeface="DejaVu Sans"/>
              </a:rPr>
              <a:t> </a:t>
            </a:r>
            <a:r>
              <a:rPr sz="1200" b="1" dirty="0">
                <a:solidFill>
                  <a:srgbClr val="0A5394"/>
                </a:solidFill>
                <a:latin typeface="DejaVu Sans"/>
                <a:cs typeface="DejaVu Sans"/>
              </a:rPr>
              <a:t>hasta</a:t>
            </a:r>
            <a:r>
              <a:rPr sz="1200" b="1" spc="-35" dirty="0">
                <a:solidFill>
                  <a:srgbClr val="0A5394"/>
                </a:solidFill>
                <a:latin typeface="DejaVu Sans"/>
                <a:cs typeface="DejaVu Sans"/>
              </a:rPr>
              <a:t> </a:t>
            </a:r>
            <a:r>
              <a:rPr sz="1200" b="1" dirty="0">
                <a:solidFill>
                  <a:srgbClr val="0A5394"/>
                </a:solidFill>
                <a:latin typeface="DejaVu Sans"/>
                <a:cs typeface="DejaVu Sans"/>
              </a:rPr>
              <a:t>40%</a:t>
            </a:r>
            <a:r>
              <a:rPr sz="1200" b="1" spc="-35" dirty="0">
                <a:solidFill>
                  <a:srgbClr val="0A5394"/>
                </a:solidFill>
                <a:latin typeface="DejaVu Sans"/>
                <a:cs typeface="DejaVu Sans"/>
              </a:rPr>
              <a:t> </a:t>
            </a:r>
            <a:r>
              <a:rPr sz="1200" b="1" dirty="0">
                <a:solidFill>
                  <a:srgbClr val="0A5394"/>
                </a:solidFill>
                <a:latin typeface="DejaVu Sans"/>
                <a:cs typeface="DejaVu Sans"/>
              </a:rPr>
              <a:t>del</a:t>
            </a:r>
            <a:r>
              <a:rPr sz="1200" b="1" spc="-35" dirty="0">
                <a:solidFill>
                  <a:srgbClr val="0A5394"/>
                </a:solidFill>
                <a:latin typeface="DejaVu Sans"/>
                <a:cs typeface="DejaVu Sans"/>
              </a:rPr>
              <a:t> </a:t>
            </a:r>
            <a:r>
              <a:rPr sz="1200" b="1" spc="-10" dirty="0">
                <a:solidFill>
                  <a:srgbClr val="0A5394"/>
                </a:solidFill>
                <a:latin typeface="DejaVu Sans"/>
                <a:cs typeface="DejaVu Sans"/>
              </a:rPr>
              <a:t>tiempo</a:t>
            </a:r>
            <a:endParaRPr sz="1200">
              <a:latin typeface="DejaVu Sans"/>
              <a:cs typeface="DejaVu Sans"/>
            </a:endParaRPr>
          </a:p>
          <a:p>
            <a:pPr marL="202565">
              <a:lnSpc>
                <a:spcPct val="100000"/>
              </a:lnSpc>
              <a:spcBef>
                <a:spcPts val="359"/>
              </a:spcBef>
            </a:pPr>
            <a:r>
              <a:rPr sz="1200" dirty="0">
                <a:latin typeface="DejaVu Sans"/>
                <a:cs typeface="DejaVu Sans"/>
              </a:rPr>
              <a:t>en</a:t>
            </a:r>
            <a:r>
              <a:rPr sz="1200" spc="-45" dirty="0">
                <a:latin typeface="DejaVu Sans"/>
                <a:cs typeface="DejaVu Sans"/>
              </a:rPr>
              <a:t> </a:t>
            </a:r>
            <a:r>
              <a:rPr sz="1200" dirty="0">
                <a:latin typeface="DejaVu Sans"/>
                <a:cs typeface="DejaVu Sans"/>
              </a:rPr>
              <a:t>tareas</a:t>
            </a:r>
            <a:r>
              <a:rPr sz="1200" spc="-40" dirty="0">
                <a:latin typeface="DejaVu Sans"/>
                <a:cs typeface="DejaVu Sans"/>
              </a:rPr>
              <a:t> </a:t>
            </a:r>
            <a:r>
              <a:rPr sz="1200" spc="-10" dirty="0">
                <a:latin typeface="DejaVu Sans"/>
                <a:cs typeface="DejaVu Sans"/>
              </a:rPr>
              <a:t>rutinarias</a:t>
            </a:r>
            <a:endParaRPr sz="1200">
              <a:latin typeface="DejaVu Sans"/>
              <a:cs typeface="DejaVu Sans"/>
            </a:endParaRPr>
          </a:p>
          <a:p>
            <a:pPr marL="202565" marR="172085">
              <a:lnSpc>
                <a:spcPct val="125000"/>
              </a:lnSpc>
              <a:spcBef>
                <a:spcPts val="600"/>
              </a:spcBef>
            </a:pPr>
            <a:r>
              <a:rPr sz="1200" dirty="0">
                <a:latin typeface="DejaVu Sans"/>
                <a:cs typeface="DejaVu Sans"/>
              </a:rPr>
              <a:t>Capacidad</a:t>
            </a:r>
            <a:r>
              <a:rPr sz="1200" spc="-40" dirty="0">
                <a:latin typeface="DejaVu Sans"/>
                <a:cs typeface="DejaVu Sans"/>
              </a:rPr>
              <a:t> </a:t>
            </a:r>
            <a:r>
              <a:rPr sz="1200" dirty="0">
                <a:latin typeface="DejaVu Sans"/>
                <a:cs typeface="DejaVu Sans"/>
              </a:rPr>
              <a:t>para</a:t>
            </a:r>
            <a:r>
              <a:rPr sz="1200" spc="-35" dirty="0">
                <a:latin typeface="DejaVu Sans"/>
                <a:cs typeface="DejaVu Sans"/>
              </a:rPr>
              <a:t> </a:t>
            </a:r>
            <a:r>
              <a:rPr sz="1200" dirty="0">
                <a:latin typeface="DejaVu Sans"/>
                <a:cs typeface="DejaVu Sans"/>
              </a:rPr>
              <a:t>analizar</a:t>
            </a:r>
            <a:r>
              <a:rPr sz="1200" spc="-40" dirty="0">
                <a:latin typeface="DejaVu Sans"/>
                <a:cs typeface="DejaVu Sans"/>
              </a:rPr>
              <a:t> </a:t>
            </a:r>
            <a:r>
              <a:rPr sz="1200" b="1" spc="-10" dirty="0">
                <a:solidFill>
                  <a:srgbClr val="0A5394"/>
                </a:solidFill>
                <a:latin typeface="DejaVu Sans"/>
                <a:cs typeface="DejaVu Sans"/>
              </a:rPr>
              <a:t>grandes </a:t>
            </a:r>
            <a:r>
              <a:rPr sz="1200" b="1" dirty="0">
                <a:solidFill>
                  <a:srgbClr val="0A5394"/>
                </a:solidFill>
                <a:latin typeface="DejaVu Sans"/>
                <a:cs typeface="DejaVu Sans"/>
              </a:rPr>
              <a:t>volúmenes</a:t>
            </a:r>
            <a:r>
              <a:rPr sz="1200" b="1" spc="-10" dirty="0">
                <a:solidFill>
                  <a:srgbClr val="0A5394"/>
                </a:solidFill>
                <a:latin typeface="DejaVu Sans"/>
                <a:cs typeface="DejaVu Sans"/>
              </a:rPr>
              <a:t> </a:t>
            </a:r>
            <a:r>
              <a:rPr sz="1200" b="1" dirty="0">
                <a:solidFill>
                  <a:srgbClr val="0A5394"/>
                </a:solidFill>
                <a:latin typeface="DejaVu Sans"/>
                <a:cs typeface="DejaVu Sans"/>
              </a:rPr>
              <a:t>de</a:t>
            </a:r>
            <a:r>
              <a:rPr sz="1200" b="1" spc="-10" dirty="0">
                <a:solidFill>
                  <a:srgbClr val="0A5394"/>
                </a:solidFill>
                <a:latin typeface="DejaVu Sans"/>
                <a:cs typeface="DejaVu Sans"/>
              </a:rPr>
              <a:t> datos</a:t>
            </a:r>
            <a:endParaRPr sz="1200">
              <a:latin typeface="DejaVu Sans"/>
              <a:cs typeface="DejaVu Sans"/>
            </a:endParaRPr>
          </a:p>
          <a:p>
            <a:pPr marL="202565" marR="5080">
              <a:lnSpc>
                <a:spcPct val="125000"/>
              </a:lnSpc>
              <a:spcBef>
                <a:spcPts val="600"/>
              </a:spcBef>
            </a:pPr>
            <a:r>
              <a:rPr sz="1200" dirty="0">
                <a:latin typeface="DejaVu Sans"/>
                <a:cs typeface="DejaVu Sans"/>
              </a:rPr>
              <a:t>Detección</a:t>
            </a:r>
            <a:r>
              <a:rPr sz="1200" spc="-30" dirty="0">
                <a:latin typeface="DejaVu Sans"/>
                <a:cs typeface="DejaVu Sans"/>
              </a:rPr>
              <a:t> </a:t>
            </a:r>
            <a:r>
              <a:rPr sz="1200" dirty="0">
                <a:latin typeface="DejaVu Sans"/>
                <a:cs typeface="DejaVu Sans"/>
              </a:rPr>
              <a:t>temprana</a:t>
            </a:r>
            <a:r>
              <a:rPr sz="1200" spc="-30" dirty="0">
                <a:latin typeface="DejaVu Sans"/>
                <a:cs typeface="DejaVu Sans"/>
              </a:rPr>
              <a:t> </a:t>
            </a:r>
            <a:r>
              <a:rPr sz="1200" dirty="0">
                <a:latin typeface="DejaVu Sans"/>
                <a:cs typeface="DejaVu Sans"/>
              </a:rPr>
              <a:t>de</a:t>
            </a:r>
            <a:r>
              <a:rPr sz="1200" spc="-30" dirty="0">
                <a:latin typeface="DejaVu Sans"/>
                <a:cs typeface="DejaVu Sans"/>
              </a:rPr>
              <a:t> </a:t>
            </a:r>
            <a:r>
              <a:rPr sz="1200" b="1" dirty="0">
                <a:solidFill>
                  <a:srgbClr val="0A5394"/>
                </a:solidFill>
                <a:latin typeface="DejaVu Sans"/>
                <a:cs typeface="DejaVu Sans"/>
              </a:rPr>
              <a:t>patrones</a:t>
            </a:r>
            <a:r>
              <a:rPr sz="1200" b="1" spc="-30" dirty="0">
                <a:solidFill>
                  <a:srgbClr val="0A5394"/>
                </a:solidFill>
                <a:latin typeface="DejaVu Sans"/>
                <a:cs typeface="DejaVu Sans"/>
              </a:rPr>
              <a:t> </a:t>
            </a:r>
            <a:r>
              <a:rPr sz="1200" b="1" spc="-50" dirty="0">
                <a:solidFill>
                  <a:srgbClr val="0A5394"/>
                </a:solidFill>
                <a:latin typeface="DejaVu Sans"/>
                <a:cs typeface="DejaVu Sans"/>
              </a:rPr>
              <a:t>y </a:t>
            </a:r>
            <a:r>
              <a:rPr sz="1200" b="1" spc="-10" dirty="0">
                <a:solidFill>
                  <a:srgbClr val="0A5394"/>
                </a:solidFill>
                <a:latin typeface="DejaVu Sans"/>
                <a:cs typeface="DejaVu Sans"/>
              </a:rPr>
              <a:t>anomalías</a:t>
            </a:r>
            <a:endParaRPr sz="1200">
              <a:latin typeface="DejaVu Sans"/>
              <a:cs typeface="DejaVu Sans"/>
            </a:endParaRPr>
          </a:p>
        </p:txBody>
      </p:sp>
      <p:grpSp>
        <p:nvGrpSpPr>
          <p:cNvPr id="17" name="object 17"/>
          <p:cNvGrpSpPr/>
          <p:nvPr/>
        </p:nvGrpSpPr>
        <p:grpSpPr>
          <a:xfrm>
            <a:off x="0" y="6095999"/>
            <a:ext cx="12192000" cy="952500"/>
            <a:chOff x="0" y="6095999"/>
            <a:chExt cx="12192000" cy="952500"/>
          </a:xfrm>
        </p:grpSpPr>
        <p:sp>
          <p:nvSpPr>
            <p:cNvPr id="18" name="object 18"/>
            <p:cNvSpPr/>
            <p:nvPr/>
          </p:nvSpPr>
          <p:spPr>
            <a:xfrm>
              <a:off x="0" y="6095999"/>
              <a:ext cx="12192000" cy="952500"/>
            </a:xfrm>
            <a:custGeom>
              <a:avLst/>
              <a:gdLst/>
              <a:ahLst/>
              <a:cxnLst/>
              <a:rect l="l" t="t" r="r" b="b"/>
              <a:pathLst>
                <a:path w="12192000" h="952500">
                  <a:moveTo>
                    <a:pt x="12191999" y="952499"/>
                  </a:moveTo>
                  <a:lnTo>
                    <a:pt x="0" y="952499"/>
                  </a:lnTo>
                  <a:lnTo>
                    <a:pt x="0" y="0"/>
                  </a:lnTo>
                  <a:lnTo>
                    <a:pt x="12191999" y="0"/>
                  </a:lnTo>
                  <a:lnTo>
                    <a:pt x="12191999" y="952499"/>
                  </a:lnTo>
                  <a:close/>
                </a:path>
              </a:pathLst>
            </a:custGeom>
            <a:solidFill>
              <a:srgbClr val="E8ECE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" name="object 19"/>
            <p:cNvSpPr/>
            <p:nvPr/>
          </p:nvSpPr>
          <p:spPr>
            <a:xfrm>
              <a:off x="11048999" y="6286499"/>
              <a:ext cx="571500" cy="571500"/>
            </a:xfrm>
            <a:custGeom>
              <a:avLst/>
              <a:gdLst/>
              <a:ahLst/>
              <a:cxnLst/>
              <a:rect l="l" t="t" r="r" b="b"/>
              <a:pathLst>
                <a:path w="571500" h="571500">
                  <a:moveTo>
                    <a:pt x="285749" y="571499"/>
                  </a:moveTo>
                  <a:lnTo>
                    <a:pt x="243820" y="568407"/>
                  </a:lnTo>
                  <a:lnTo>
                    <a:pt x="202799" y="559195"/>
                  </a:lnTo>
                  <a:lnTo>
                    <a:pt x="163574" y="544065"/>
                  </a:lnTo>
                  <a:lnTo>
                    <a:pt x="126993" y="523341"/>
                  </a:lnTo>
                  <a:lnTo>
                    <a:pt x="93851" y="497477"/>
                  </a:lnTo>
                  <a:lnTo>
                    <a:pt x="64863" y="467027"/>
                  </a:lnTo>
                  <a:lnTo>
                    <a:pt x="40654" y="432654"/>
                  </a:lnTo>
                  <a:lnTo>
                    <a:pt x="21751" y="395100"/>
                  </a:lnTo>
                  <a:lnTo>
                    <a:pt x="8562" y="355181"/>
                  </a:lnTo>
                  <a:lnTo>
                    <a:pt x="1376" y="313758"/>
                  </a:lnTo>
                  <a:lnTo>
                    <a:pt x="0" y="285749"/>
                  </a:lnTo>
                  <a:lnTo>
                    <a:pt x="344" y="271728"/>
                  </a:lnTo>
                  <a:lnTo>
                    <a:pt x="5489" y="230001"/>
                  </a:lnTo>
                  <a:lnTo>
                    <a:pt x="16703" y="189482"/>
                  </a:lnTo>
                  <a:lnTo>
                    <a:pt x="33740" y="151047"/>
                  </a:lnTo>
                  <a:lnTo>
                    <a:pt x="56233" y="115528"/>
                  </a:lnTo>
                  <a:lnTo>
                    <a:pt x="83693" y="83693"/>
                  </a:lnTo>
                  <a:lnTo>
                    <a:pt x="115527" y="56232"/>
                  </a:lnTo>
                  <a:lnTo>
                    <a:pt x="151046" y="33740"/>
                  </a:lnTo>
                  <a:lnTo>
                    <a:pt x="189482" y="16702"/>
                  </a:lnTo>
                  <a:lnTo>
                    <a:pt x="230001" y="5490"/>
                  </a:lnTo>
                  <a:lnTo>
                    <a:pt x="271728" y="344"/>
                  </a:lnTo>
                  <a:lnTo>
                    <a:pt x="285749" y="0"/>
                  </a:lnTo>
                  <a:lnTo>
                    <a:pt x="299771" y="344"/>
                  </a:lnTo>
                  <a:lnTo>
                    <a:pt x="341497" y="5490"/>
                  </a:lnTo>
                  <a:lnTo>
                    <a:pt x="382017" y="16702"/>
                  </a:lnTo>
                  <a:lnTo>
                    <a:pt x="420451" y="33740"/>
                  </a:lnTo>
                  <a:lnTo>
                    <a:pt x="455971" y="56232"/>
                  </a:lnTo>
                  <a:lnTo>
                    <a:pt x="487806" y="83693"/>
                  </a:lnTo>
                  <a:lnTo>
                    <a:pt x="515266" y="115528"/>
                  </a:lnTo>
                  <a:lnTo>
                    <a:pt x="537758" y="151047"/>
                  </a:lnTo>
                  <a:lnTo>
                    <a:pt x="554796" y="189482"/>
                  </a:lnTo>
                  <a:lnTo>
                    <a:pt x="566008" y="230001"/>
                  </a:lnTo>
                  <a:lnTo>
                    <a:pt x="571156" y="271728"/>
                  </a:lnTo>
                  <a:lnTo>
                    <a:pt x="571499" y="285749"/>
                  </a:lnTo>
                  <a:lnTo>
                    <a:pt x="571156" y="299771"/>
                  </a:lnTo>
                  <a:lnTo>
                    <a:pt x="566008" y="341496"/>
                  </a:lnTo>
                  <a:lnTo>
                    <a:pt x="554796" y="382015"/>
                  </a:lnTo>
                  <a:lnTo>
                    <a:pt x="537758" y="420451"/>
                  </a:lnTo>
                  <a:lnTo>
                    <a:pt x="515266" y="455970"/>
                  </a:lnTo>
                  <a:lnTo>
                    <a:pt x="487806" y="487805"/>
                  </a:lnTo>
                  <a:lnTo>
                    <a:pt x="455971" y="515266"/>
                  </a:lnTo>
                  <a:lnTo>
                    <a:pt x="420451" y="537758"/>
                  </a:lnTo>
                  <a:lnTo>
                    <a:pt x="382017" y="554796"/>
                  </a:lnTo>
                  <a:lnTo>
                    <a:pt x="341497" y="566008"/>
                  </a:lnTo>
                  <a:lnTo>
                    <a:pt x="299771" y="571155"/>
                  </a:lnTo>
                  <a:lnTo>
                    <a:pt x="285749" y="571499"/>
                  </a:lnTo>
                  <a:close/>
                </a:path>
              </a:pathLst>
            </a:custGeom>
            <a:solidFill>
              <a:srgbClr val="0A539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0" name="object 20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11239499" y="6488906"/>
              <a:ext cx="190499" cy="166687"/>
            </a:xfrm>
            <a:prstGeom prst="rect">
              <a:avLst/>
            </a:prstGeom>
          </p:spPr>
        </p:pic>
      </p:grpSp>
      <p:sp>
        <p:nvSpPr>
          <p:cNvPr id="23" name="object 23"/>
          <p:cNvSpPr txBox="1"/>
          <p:nvPr/>
        </p:nvSpPr>
        <p:spPr>
          <a:xfrm>
            <a:off x="558800" y="6465713"/>
            <a:ext cx="3961765" cy="203200"/>
          </a:xfrm>
          <a:prstGeom prst="rect">
            <a:avLst/>
          </a:prstGeom>
        </p:spPr>
        <p:txBody>
          <a:bodyPr vert="horz" wrap="square" lIns="0" tIns="12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"/>
              </a:spcBef>
            </a:pPr>
            <a:r>
              <a:rPr sz="1200" dirty="0">
                <a:solidFill>
                  <a:srgbClr val="4A5462"/>
                </a:solidFill>
                <a:latin typeface="DejaVu Sans"/>
                <a:cs typeface="DejaVu Sans"/>
              </a:rPr>
              <a:t>Efecto</a:t>
            </a:r>
            <a:r>
              <a:rPr sz="1200" spc="-30" dirty="0">
                <a:solidFill>
                  <a:srgbClr val="4A5462"/>
                </a:solidFill>
                <a:latin typeface="DejaVu Sans"/>
                <a:cs typeface="DejaVu Sans"/>
              </a:rPr>
              <a:t> </a:t>
            </a:r>
            <a:r>
              <a:rPr sz="1200" dirty="0">
                <a:solidFill>
                  <a:srgbClr val="4A5462"/>
                </a:solidFill>
                <a:latin typeface="DejaVu Sans"/>
                <a:cs typeface="DejaVu Sans"/>
              </a:rPr>
              <a:t>de</a:t>
            </a:r>
            <a:r>
              <a:rPr sz="1200" spc="-30" dirty="0">
                <a:solidFill>
                  <a:srgbClr val="4A5462"/>
                </a:solidFill>
                <a:latin typeface="DejaVu Sans"/>
                <a:cs typeface="DejaVu Sans"/>
              </a:rPr>
              <a:t> </a:t>
            </a:r>
            <a:r>
              <a:rPr sz="1200" dirty="0">
                <a:solidFill>
                  <a:srgbClr val="4A5462"/>
                </a:solidFill>
                <a:latin typeface="DejaVu Sans"/>
                <a:cs typeface="DejaVu Sans"/>
              </a:rPr>
              <a:t>la</a:t>
            </a:r>
            <a:r>
              <a:rPr sz="1200" spc="-30" dirty="0">
                <a:solidFill>
                  <a:srgbClr val="4A5462"/>
                </a:solidFill>
                <a:latin typeface="DejaVu Sans"/>
                <a:cs typeface="DejaVu Sans"/>
              </a:rPr>
              <a:t> </a:t>
            </a:r>
            <a:r>
              <a:rPr sz="1200" dirty="0">
                <a:solidFill>
                  <a:srgbClr val="4A5462"/>
                </a:solidFill>
                <a:latin typeface="DejaVu Sans"/>
                <a:cs typeface="DejaVu Sans"/>
              </a:rPr>
              <a:t>Inteligencia</a:t>
            </a:r>
            <a:r>
              <a:rPr sz="1200" spc="-25" dirty="0">
                <a:solidFill>
                  <a:srgbClr val="4A5462"/>
                </a:solidFill>
                <a:latin typeface="DejaVu Sans"/>
                <a:cs typeface="DejaVu Sans"/>
              </a:rPr>
              <a:t> </a:t>
            </a:r>
            <a:r>
              <a:rPr sz="1200" dirty="0">
                <a:solidFill>
                  <a:srgbClr val="4A5462"/>
                </a:solidFill>
                <a:latin typeface="DejaVu Sans"/>
                <a:cs typeface="DejaVu Sans"/>
              </a:rPr>
              <a:t>Artificial</a:t>
            </a:r>
            <a:r>
              <a:rPr sz="1200" spc="-30" dirty="0">
                <a:solidFill>
                  <a:srgbClr val="4A5462"/>
                </a:solidFill>
                <a:latin typeface="DejaVu Sans"/>
                <a:cs typeface="DejaVu Sans"/>
              </a:rPr>
              <a:t> </a:t>
            </a:r>
            <a:r>
              <a:rPr sz="1200" dirty="0">
                <a:solidFill>
                  <a:srgbClr val="4A5462"/>
                </a:solidFill>
                <a:latin typeface="DejaVu Sans"/>
                <a:cs typeface="DejaVu Sans"/>
              </a:rPr>
              <a:t>en</a:t>
            </a:r>
            <a:r>
              <a:rPr sz="1200" spc="-30" dirty="0">
                <a:solidFill>
                  <a:srgbClr val="4A5462"/>
                </a:solidFill>
                <a:latin typeface="DejaVu Sans"/>
                <a:cs typeface="DejaVu Sans"/>
              </a:rPr>
              <a:t> </a:t>
            </a:r>
            <a:r>
              <a:rPr sz="1200" dirty="0">
                <a:solidFill>
                  <a:srgbClr val="4A5462"/>
                </a:solidFill>
                <a:latin typeface="DejaVu Sans"/>
                <a:cs typeface="DejaVu Sans"/>
              </a:rPr>
              <a:t>los</a:t>
            </a:r>
            <a:r>
              <a:rPr sz="1200" spc="-30" dirty="0">
                <a:solidFill>
                  <a:srgbClr val="4A5462"/>
                </a:solidFill>
                <a:latin typeface="DejaVu Sans"/>
                <a:cs typeface="DejaVu Sans"/>
              </a:rPr>
              <a:t> </a:t>
            </a:r>
            <a:r>
              <a:rPr sz="1200" spc="-10" dirty="0">
                <a:solidFill>
                  <a:srgbClr val="4A5462"/>
                </a:solidFill>
                <a:latin typeface="DejaVu Sans"/>
                <a:cs typeface="DejaVu Sans"/>
              </a:rPr>
              <a:t>Contadores</a:t>
            </a:r>
            <a:endParaRPr sz="1200">
              <a:latin typeface="DejaVu Sans"/>
              <a:cs typeface="DejaVu Sans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6438899"/>
            <a:ext cx="12192000" cy="419100"/>
          </a:xfrm>
          <a:custGeom>
            <a:avLst/>
            <a:gdLst/>
            <a:ahLst/>
            <a:cxnLst/>
            <a:rect l="l" t="t" r="r" b="b"/>
            <a:pathLst>
              <a:path w="12192000" h="419100">
                <a:moveTo>
                  <a:pt x="0" y="419099"/>
                </a:moveTo>
                <a:lnTo>
                  <a:pt x="12191999" y="419099"/>
                </a:lnTo>
                <a:lnTo>
                  <a:pt x="12191999" y="0"/>
                </a:lnTo>
                <a:lnTo>
                  <a:pt x="0" y="0"/>
                </a:lnTo>
                <a:lnTo>
                  <a:pt x="0" y="419099"/>
                </a:lnTo>
                <a:close/>
              </a:path>
            </a:pathLst>
          </a:custGeom>
          <a:solidFill>
            <a:srgbClr val="F0F4F7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3" name="object 3"/>
          <p:cNvGrpSpPr/>
          <p:nvPr/>
        </p:nvGrpSpPr>
        <p:grpSpPr>
          <a:xfrm>
            <a:off x="0" y="0"/>
            <a:ext cx="12192000" cy="5486400"/>
            <a:chOff x="0" y="0"/>
            <a:chExt cx="12192000" cy="5486400"/>
          </a:xfrm>
        </p:grpSpPr>
        <p:sp>
          <p:nvSpPr>
            <p:cNvPr id="4" name="object 4"/>
            <p:cNvSpPr/>
            <p:nvPr/>
          </p:nvSpPr>
          <p:spPr>
            <a:xfrm>
              <a:off x="0" y="76199"/>
              <a:ext cx="12192000" cy="5410200"/>
            </a:xfrm>
            <a:custGeom>
              <a:avLst/>
              <a:gdLst/>
              <a:ahLst/>
              <a:cxnLst/>
              <a:rect l="l" t="t" r="r" b="b"/>
              <a:pathLst>
                <a:path w="12192000" h="5410200">
                  <a:moveTo>
                    <a:pt x="0" y="5410199"/>
                  </a:moveTo>
                  <a:lnTo>
                    <a:pt x="12191999" y="5410199"/>
                  </a:lnTo>
                  <a:lnTo>
                    <a:pt x="12191999" y="0"/>
                  </a:lnTo>
                  <a:lnTo>
                    <a:pt x="0" y="0"/>
                  </a:lnTo>
                  <a:lnTo>
                    <a:pt x="0" y="5410199"/>
                  </a:lnTo>
                  <a:close/>
                </a:path>
              </a:pathLst>
            </a:custGeom>
            <a:solidFill>
              <a:srgbClr val="F0F4F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0" y="0"/>
              <a:ext cx="12192000" cy="76200"/>
            </a:xfrm>
            <a:custGeom>
              <a:avLst/>
              <a:gdLst/>
              <a:ahLst/>
              <a:cxnLst/>
              <a:rect l="l" t="t" r="r" b="b"/>
              <a:pathLst>
                <a:path w="12192000" h="76200">
                  <a:moveTo>
                    <a:pt x="12191999" y="76199"/>
                  </a:moveTo>
                  <a:lnTo>
                    <a:pt x="0" y="76199"/>
                  </a:lnTo>
                  <a:lnTo>
                    <a:pt x="0" y="0"/>
                  </a:lnTo>
                  <a:lnTo>
                    <a:pt x="12191999" y="0"/>
                  </a:lnTo>
                  <a:lnTo>
                    <a:pt x="12191999" y="76199"/>
                  </a:lnTo>
                  <a:close/>
                </a:path>
              </a:pathLst>
            </a:custGeom>
            <a:solidFill>
              <a:srgbClr val="0A539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430655">
              <a:lnSpc>
                <a:spcPct val="100000"/>
              </a:lnSpc>
              <a:spcBef>
                <a:spcPts val="100"/>
              </a:spcBef>
            </a:pPr>
            <a:r>
              <a:rPr dirty="0"/>
              <a:t>¿Qué</a:t>
            </a:r>
            <a:r>
              <a:rPr spc="-10" dirty="0"/>
              <a:t> </a:t>
            </a:r>
            <a:r>
              <a:rPr dirty="0"/>
              <a:t>es</a:t>
            </a:r>
            <a:r>
              <a:rPr spc="-10" dirty="0"/>
              <a:t> </a:t>
            </a:r>
            <a:r>
              <a:rPr dirty="0"/>
              <a:t>un</a:t>
            </a:r>
            <a:r>
              <a:rPr spc="-10" dirty="0"/>
              <a:t> </a:t>
            </a:r>
            <a:r>
              <a:rPr dirty="0"/>
              <a:t>Agente</a:t>
            </a:r>
            <a:r>
              <a:rPr spc="-10" dirty="0"/>
              <a:t> </a:t>
            </a:r>
            <a:r>
              <a:rPr spc="-25" dirty="0"/>
              <a:t>IA?</a:t>
            </a:r>
          </a:p>
        </p:txBody>
      </p:sp>
      <p:grpSp>
        <p:nvGrpSpPr>
          <p:cNvPr id="7" name="object 7"/>
          <p:cNvGrpSpPr/>
          <p:nvPr/>
        </p:nvGrpSpPr>
        <p:grpSpPr>
          <a:xfrm>
            <a:off x="3781424" y="552449"/>
            <a:ext cx="7648575" cy="4457700"/>
            <a:chOff x="3781424" y="552449"/>
            <a:chExt cx="7648575" cy="4457700"/>
          </a:xfrm>
        </p:grpSpPr>
        <p:sp>
          <p:nvSpPr>
            <p:cNvPr id="8" name="object 8"/>
            <p:cNvSpPr/>
            <p:nvPr/>
          </p:nvSpPr>
          <p:spPr>
            <a:xfrm>
              <a:off x="3781424" y="885824"/>
              <a:ext cx="762000" cy="38100"/>
            </a:xfrm>
            <a:custGeom>
              <a:avLst/>
              <a:gdLst/>
              <a:ahLst/>
              <a:cxnLst/>
              <a:rect l="l" t="t" r="r" b="b"/>
              <a:pathLst>
                <a:path w="762000" h="38100">
                  <a:moveTo>
                    <a:pt x="761999" y="38099"/>
                  </a:moveTo>
                  <a:lnTo>
                    <a:pt x="0" y="38099"/>
                  </a:lnTo>
                  <a:lnTo>
                    <a:pt x="0" y="0"/>
                  </a:lnTo>
                  <a:lnTo>
                    <a:pt x="761999" y="0"/>
                  </a:lnTo>
                  <a:lnTo>
                    <a:pt x="761999" y="38099"/>
                  </a:lnTo>
                  <a:close/>
                </a:path>
              </a:pathLst>
            </a:custGeom>
            <a:solidFill>
              <a:srgbClr val="0A539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7943848" y="552449"/>
              <a:ext cx="3486150" cy="4457700"/>
            </a:xfrm>
            <a:custGeom>
              <a:avLst/>
              <a:gdLst/>
              <a:ahLst/>
              <a:cxnLst/>
              <a:rect l="l" t="t" r="r" b="b"/>
              <a:pathLst>
                <a:path w="3486150" h="4457700">
                  <a:moveTo>
                    <a:pt x="3414953" y="4457699"/>
                  </a:moveTo>
                  <a:lnTo>
                    <a:pt x="71196" y="4457699"/>
                  </a:lnTo>
                  <a:lnTo>
                    <a:pt x="66240" y="4457211"/>
                  </a:lnTo>
                  <a:lnTo>
                    <a:pt x="29705" y="4442077"/>
                  </a:lnTo>
                  <a:lnTo>
                    <a:pt x="3885" y="4406037"/>
                  </a:lnTo>
                  <a:lnTo>
                    <a:pt x="0" y="4386502"/>
                  </a:lnTo>
                  <a:lnTo>
                    <a:pt x="0" y="4381499"/>
                  </a:lnTo>
                  <a:lnTo>
                    <a:pt x="0" y="71196"/>
                  </a:lnTo>
                  <a:lnTo>
                    <a:pt x="15621" y="29705"/>
                  </a:lnTo>
                  <a:lnTo>
                    <a:pt x="51661" y="3885"/>
                  </a:lnTo>
                  <a:lnTo>
                    <a:pt x="71196" y="0"/>
                  </a:lnTo>
                  <a:lnTo>
                    <a:pt x="3414953" y="0"/>
                  </a:lnTo>
                  <a:lnTo>
                    <a:pt x="3456444" y="15621"/>
                  </a:lnTo>
                  <a:lnTo>
                    <a:pt x="3482263" y="51661"/>
                  </a:lnTo>
                  <a:lnTo>
                    <a:pt x="3486149" y="71196"/>
                  </a:lnTo>
                  <a:lnTo>
                    <a:pt x="3486149" y="4386502"/>
                  </a:lnTo>
                  <a:lnTo>
                    <a:pt x="3470526" y="4427993"/>
                  </a:lnTo>
                  <a:lnTo>
                    <a:pt x="3434487" y="4453813"/>
                  </a:lnTo>
                  <a:lnTo>
                    <a:pt x="3419907" y="4457211"/>
                  </a:lnTo>
                  <a:lnTo>
                    <a:pt x="3414953" y="4457699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0" name="object 10"/>
          <p:cNvSpPr txBox="1"/>
          <p:nvPr/>
        </p:nvSpPr>
        <p:spPr>
          <a:xfrm>
            <a:off x="8159750" y="768350"/>
            <a:ext cx="2581910" cy="158940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="1" spc="-10" dirty="0">
                <a:solidFill>
                  <a:srgbClr val="1F2937"/>
                </a:solidFill>
                <a:latin typeface="DejaVu Sans"/>
                <a:cs typeface="DejaVu Sans"/>
              </a:rPr>
              <a:t>Definición</a:t>
            </a:r>
            <a:endParaRPr sz="1800">
              <a:latin typeface="DejaVu Sans"/>
              <a:cs typeface="DejaVu Sans"/>
            </a:endParaRPr>
          </a:p>
          <a:p>
            <a:pPr marL="12700" marR="5080">
              <a:lnSpc>
                <a:spcPct val="125000"/>
              </a:lnSpc>
              <a:spcBef>
                <a:spcPts val="1155"/>
              </a:spcBef>
            </a:pPr>
            <a:r>
              <a:rPr sz="1200" dirty="0">
                <a:latin typeface="DejaVu Sans"/>
                <a:cs typeface="DejaVu Sans"/>
              </a:rPr>
              <a:t>Un</a:t>
            </a:r>
            <a:r>
              <a:rPr sz="1200" spc="-15" dirty="0">
                <a:latin typeface="DejaVu Sans"/>
                <a:cs typeface="DejaVu Sans"/>
              </a:rPr>
              <a:t> </a:t>
            </a:r>
            <a:r>
              <a:rPr sz="1200" b="1" dirty="0">
                <a:solidFill>
                  <a:srgbClr val="0A5394"/>
                </a:solidFill>
                <a:latin typeface="DejaVu Sans"/>
                <a:cs typeface="DejaVu Sans"/>
              </a:rPr>
              <a:t>Agente</a:t>
            </a:r>
            <a:r>
              <a:rPr sz="1200" b="1" spc="-10" dirty="0">
                <a:solidFill>
                  <a:srgbClr val="0A5394"/>
                </a:solidFill>
                <a:latin typeface="DejaVu Sans"/>
                <a:cs typeface="DejaVu Sans"/>
              </a:rPr>
              <a:t> </a:t>
            </a:r>
            <a:r>
              <a:rPr sz="1200" b="1" dirty="0">
                <a:solidFill>
                  <a:srgbClr val="0A5394"/>
                </a:solidFill>
                <a:latin typeface="DejaVu Sans"/>
                <a:cs typeface="DejaVu Sans"/>
              </a:rPr>
              <a:t>IA</a:t>
            </a:r>
            <a:r>
              <a:rPr sz="1200" b="1" spc="-50" dirty="0">
                <a:solidFill>
                  <a:srgbClr val="0A5394"/>
                </a:solidFill>
                <a:latin typeface="DejaVu Sans"/>
                <a:cs typeface="DejaVu Sans"/>
              </a:rPr>
              <a:t> </a:t>
            </a:r>
            <a:r>
              <a:rPr sz="1200" dirty="0">
                <a:latin typeface="DejaVu Sans"/>
                <a:cs typeface="DejaVu Sans"/>
              </a:rPr>
              <a:t>es</a:t>
            </a:r>
            <a:r>
              <a:rPr sz="1200" spc="-10" dirty="0">
                <a:latin typeface="DejaVu Sans"/>
                <a:cs typeface="DejaVu Sans"/>
              </a:rPr>
              <a:t> </a:t>
            </a:r>
            <a:r>
              <a:rPr sz="1200" dirty="0">
                <a:latin typeface="DejaVu Sans"/>
                <a:cs typeface="DejaVu Sans"/>
              </a:rPr>
              <a:t>un</a:t>
            </a:r>
            <a:r>
              <a:rPr sz="1200" spc="-10" dirty="0">
                <a:latin typeface="DejaVu Sans"/>
                <a:cs typeface="DejaVu Sans"/>
              </a:rPr>
              <a:t> </a:t>
            </a:r>
            <a:r>
              <a:rPr sz="1200" dirty="0">
                <a:latin typeface="DejaVu Sans"/>
                <a:cs typeface="DejaVu Sans"/>
              </a:rPr>
              <a:t>sistema</a:t>
            </a:r>
            <a:r>
              <a:rPr sz="1200" spc="-10" dirty="0">
                <a:latin typeface="DejaVu Sans"/>
                <a:cs typeface="DejaVu Sans"/>
              </a:rPr>
              <a:t> </a:t>
            </a:r>
            <a:r>
              <a:rPr sz="1200" spc="-25" dirty="0">
                <a:latin typeface="DejaVu Sans"/>
                <a:cs typeface="DejaVu Sans"/>
              </a:rPr>
              <a:t>de </a:t>
            </a:r>
            <a:r>
              <a:rPr sz="1200" spc="-10" dirty="0">
                <a:latin typeface="DejaVu Sans"/>
                <a:cs typeface="DejaVu Sans"/>
              </a:rPr>
              <a:t>software</a:t>
            </a:r>
            <a:r>
              <a:rPr sz="1200" spc="-35" dirty="0">
                <a:latin typeface="DejaVu Sans"/>
                <a:cs typeface="DejaVu Sans"/>
              </a:rPr>
              <a:t> </a:t>
            </a:r>
            <a:r>
              <a:rPr sz="1200" dirty="0">
                <a:latin typeface="DejaVu Sans"/>
                <a:cs typeface="DejaVu Sans"/>
              </a:rPr>
              <a:t>autónomo</a:t>
            </a:r>
            <a:r>
              <a:rPr sz="1200" spc="-35" dirty="0">
                <a:latin typeface="DejaVu Sans"/>
                <a:cs typeface="DejaVu Sans"/>
              </a:rPr>
              <a:t> </a:t>
            </a:r>
            <a:r>
              <a:rPr sz="1200" dirty="0">
                <a:latin typeface="DejaVu Sans"/>
                <a:cs typeface="DejaVu Sans"/>
              </a:rPr>
              <a:t>que</a:t>
            </a:r>
            <a:r>
              <a:rPr sz="1200" spc="-35" dirty="0">
                <a:latin typeface="DejaVu Sans"/>
                <a:cs typeface="DejaVu Sans"/>
              </a:rPr>
              <a:t> </a:t>
            </a:r>
            <a:r>
              <a:rPr sz="1200" spc="-10" dirty="0">
                <a:latin typeface="DejaVu Sans"/>
                <a:cs typeface="DejaVu Sans"/>
              </a:rPr>
              <a:t>puede </a:t>
            </a:r>
            <a:r>
              <a:rPr sz="1200" b="1" dirty="0">
                <a:solidFill>
                  <a:srgbClr val="0A5394"/>
                </a:solidFill>
                <a:latin typeface="DejaVu Sans"/>
                <a:cs typeface="DejaVu Sans"/>
              </a:rPr>
              <a:t>percibir</a:t>
            </a:r>
            <a:r>
              <a:rPr sz="1200" b="1" spc="-25" dirty="0">
                <a:solidFill>
                  <a:srgbClr val="0A5394"/>
                </a:solidFill>
                <a:latin typeface="DejaVu Sans"/>
                <a:cs typeface="DejaVu Sans"/>
              </a:rPr>
              <a:t> </a:t>
            </a:r>
            <a:r>
              <a:rPr sz="1200" b="1" dirty="0">
                <a:solidFill>
                  <a:srgbClr val="0A5394"/>
                </a:solidFill>
                <a:latin typeface="DejaVu Sans"/>
                <a:cs typeface="DejaVu Sans"/>
              </a:rPr>
              <a:t>su</a:t>
            </a:r>
            <a:r>
              <a:rPr sz="1200" b="1" spc="-20" dirty="0">
                <a:solidFill>
                  <a:srgbClr val="0A5394"/>
                </a:solidFill>
                <a:latin typeface="DejaVu Sans"/>
                <a:cs typeface="DejaVu Sans"/>
              </a:rPr>
              <a:t> </a:t>
            </a:r>
            <a:r>
              <a:rPr sz="1200" b="1" dirty="0">
                <a:solidFill>
                  <a:srgbClr val="0A5394"/>
                </a:solidFill>
                <a:latin typeface="DejaVu Sans"/>
                <a:cs typeface="DejaVu Sans"/>
              </a:rPr>
              <a:t>entorno</a:t>
            </a:r>
            <a:r>
              <a:rPr sz="1200" dirty="0">
                <a:latin typeface="DejaVu Sans"/>
                <a:cs typeface="DejaVu Sans"/>
              </a:rPr>
              <a:t>,</a:t>
            </a:r>
            <a:r>
              <a:rPr sz="1200" spc="-20" dirty="0">
                <a:latin typeface="DejaVu Sans"/>
                <a:cs typeface="DejaVu Sans"/>
              </a:rPr>
              <a:t> </a:t>
            </a:r>
            <a:r>
              <a:rPr sz="1200" spc="-10" dirty="0">
                <a:latin typeface="DejaVu Sans"/>
                <a:cs typeface="DejaVu Sans"/>
              </a:rPr>
              <a:t>tomar </a:t>
            </a:r>
            <a:r>
              <a:rPr sz="1200" dirty="0">
                <a:latin typeface="DejaVu Sans"/>
                <a:cs typeface="DejaVu Sans"/>
              </a:rPr>
              <a:t>decisiones</a:t>
            </a:r>
            <a:r>
              <a:rPr sz="1200" spc="-25" dirty="0">
                <a:latin typeface="DejaVu Sans"/>
                <a:cs typeface="DejaVu Sans"/>
              </a:rPr>
              <a:t> </a:t>
            </a:r>
            <a:r>
              <a:rPr sz="1200" dirty="0">
                <a:latin typeface="DejaVu Sans"/>
                <a:cs typeface="DejaVu Sans"/>
              </a:rPr>
              <a:t>y</a:t>
            </a:r>
            <a:r>
              <a:rPr sz="1200" spc="-25" dirty="0">
                <a:latin typeface="DejaVu Sans"/>
                <a:cs typeface="DejaVu Sans"/>
              </a:rPr>
              <a:t> </a:t>
            </a:r>
            <a:r>
              <a:rPr sz="1200" b="1" dirty="0">
                <a:solidFill>
                  <a:srgbClr val="0A5394"/>
                </a:solidFill>
                <a:latin typeface="DejaVu Sans"/>
                <a:cs typeface="DejaVu Sans"/>
              </a:rPr>
              <a:t>actuar</a:t>
            </a:r>
            <a:r>
              <a:rPr sz="1200" b="1" spc="-30" dirty="0">
                <a:solidFill>
                  <a:srgbClr val="0A5394"/>
                </a:solidFill>
                <a:latin typeface="DejaVu Sans"/>
                <a:cs typeface="DejaVu Sans"/>
              </a:rPr>
              <a:t> </a:t>
            </a:r>
            <a:r>
              <a:rPr sz="1200" b="1" dirty="0">
                <a:solidFill>
                  <a:srgbClr val="0A5394"/>
                </a:solidFill>
                <a:latin typeface="DejaVu Sans"/>
                <a:cs typeface="DejaVu Sans"/>
              </a:rPr>
              <a:t>para</a:t>
            </a:r>
            <a:r>
              <a:rPr sz="1200" b="1" spc="-25" dirty="0">
                <a:solidFill>
                  <a:srgbClr val="0A5394"/>
                </a:solidFill>
                <a:latin typeface="DejaVu Sans"/>
                <a:cs typeface="DejaVu Sans"/>
              </a:rPr>
              <a:t> </a:t>
            </a:r>
            <a:r>
              <a:rPr sz="1200" b="1" spc="-10" dirty="0">
                <a:solidFill>
                  <a:srgbClr val="0A5394"/>
                </a:solidFill>
                <a:latin typeface="DejaVu Sans"/>
                <a:cs typeface="DejaVu Sans"/>
              </a:rPr>
              <a:t>lograr </a:t>
            </a:r>
            <a:r>
              <a:rPr sz="1200" b="1" dirty="0">
                <a:solidFill>
                  <a:srgbClr val="0A5394"/>
                </a:solidFill>
                <a:latin typeface="DejaVu Sans"/>
                <a:cs typeface="DejaVu Sans"/>
              </a:rPr>
              <a:t>objetivos</a:t>
            </a:r>
            <a:r>
              <a:rPr sz="1200" b="1" spc="-65" dirty="0">
                <a:solidFill>
                  <a:srgbClr val="0A5394"/>
                </a:solidFill>
                <a:latin typeface="DejaVu Sans"/>
                <a:cs typeface="DejaVu Sans"/>
              </a:rPr>
              <a:t> </a:t>
            </a:r>
            <a:r>
              <a:rPr sz="1200" b="1" spc="-10" dirty="0">
                <a:solidFill>
                  <a:srgbClr val="0A5394"/>
                </a:solidFill>
                <a:latin typeface="DejaVu Sans"/>
                <a:cs typeface="DejaVu Sans"/>
              </a:rPr>
              <a:t>específicos</a:t>
            </a:r>
            <a:r>
              <a:rPr sz="1200" spc="-10" dirty="0">
                <a:latin typeface="DejaVu Sans"/>
                <a:cs typeface="DejaVu Sans"/>
              </a:rPr>
              <a:t>.</a:t>
            </a:r>
            <a:endParaRPr sz="1200">
              <a:latin typeface="DejaVu Sans"/>
              <a:cs typeface="DejaVu Sans"/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8201012" y="2962274"/>
            <a:ext cx="47625" cy="1724025"/>
          </a:xfrm>
          <a:custGeom>
            <a:avLst/>
            <a:gdLst/>
            <a:ahLst/>
            <a:cxnLst/>
            <a:rect l="l" t="t" r="r" b="b"/>
            <a:pathLst>
              <a:path w="47625" h="1724025">
                <a:moveTo>
                  <a:pt x="47625" y="1697062"/>
                </a:moveTo>
                <a:lnTo>
                  <a:pt x="26974" y="1676400"/>
                </a:lnTo>
                <a:lnTo>
                  <a:pt x="20662" y="1676400"/>
                </a:lnTo>
                <a:lnTo>
                  <a:pt x="0" y="1697062"/>
                </a:lnTo>
                <a:lnTo>
                  <a:pt x="0" y="1703374"/>
                </a:lnTo>
                <a:lnTo>
                  <a:pt x="20662" y="1724025"/>
                </a:lnTo>
                <a:lnTo>
                  <a:pt x="26974" y="1724025"/>
                </a:lnTo>
                <a:lnTo>
                  <a:pt x="47625" y="1703374"/>
                </a:lnTo>
                <a:lnTo>
                  <a:pt x="47625" y="1700212"/>
                </a:lnTo>
                <a:lnTo>
                  <a:pt x="47625" y="1697062"/>
                </a:lnTo>
                <a:close/>
              </a:path>
              <a:path w="47625" h="1724025">
                <a:moveTo>
                  <a:pt x="47625" y="1163662"/>
                </a:moveTo>
                <a:lnTo>
                  <a:pt x="26974" y="1143000"/>
                </a:lnTo>
                <a:lnTo>
                  <a:pt x="20662" y="1143000"/>
                </a:lnTo>
                <a:lnTo>
                  <a:pt x="0" y="1163662"/>
                </a:lnTo>
                <a:lnTo>
                  <a:pt x="0" y="1169974"/>
                </a:lnTo>
                <a:lnTo>
                  <a:pt x="20662" y="1190625"/>
                </a:lnTo>
                <a:lnTo>
                  <a:pt x="26974" y="1190625"/>
                </a:lnTo>
                <a:lnTo>
                  <a:pt x="47625" y="1169974"/>
                </a:lnTo>
                <a:lnTo>
                  <a:pt x="47625" y="1166812"/>
                </a:lnTo>
                <a:lnTo>
                  <a:pt x="47625" y="1163662"/>
                </a:lnTo>
                <a:close/>
              </a:path>
              <a:path w="47625" h="1724025">
                <a:moveTo>
                  <a:pt x="47625" y="858862"/>
                </a:moveTo>
                <a:lnTo>
                  <a:pt x="26974" y="838200"/>
                </a:lnTo>
                <a:lnTo>
                  <a:pt x="20662" y="838200"/>
                </a:lnTo>
                <a:lnTo>
                  <a:pt x="0" y="858862"/>
                </a:lnTo>
                <a:lnTo>
                  <a:pt x="0" y="865174"/>
                </a:lnTo>
                <a:lnTo>
                  <a:pt x="20662" y="885825"/>
                </a:lnTo>
                <a:lnTo>
                  <a:pt x="26974" y="885825"/>
                </a:lnTo>
                <a:lnTo>
                  <a:pt x="47625" y="865174"/>
                </a:lnTo>
                <a:lnTo>
                  <a:pt x="47625" y="862012"/>
                </a:lnTo>
                <a:lnTo>
                  <a:pt x="47625" y="858862"/>
                </a:lnTo>
                <a:close/>
              </a:path>
              <a:path w="47625" h="1724025">
                <a:moveTo>
                  <a:pt x="47625" y="554062"/>
                </a:moveTo>
                <a:lnTo>
                  <a:pt x="26974" y="533400"/>
                </a:lnTo>
                <a:lnTo>
                  <a:pt x="20662" y="533400"/>
                </a:lnTo>
                <a:lnTo>
                  <a:pt x="0" y="554062"/>
                </a:lnTo>
                <a:lnTo>
                  <a:pt x="0" y="560374"/>
                </a:lnTo>
                <a:lnTo>
                  <a:pt x="20662" y="581025"/>
                </a:lnTo>
                <a:lnTo>
                  <a:pt x="26974" y="581025"/>
                </a:lnTo>
                <a:lnTo>
                  <a:pt x="47625" y="560374"/>
                </a:lnTo>
                <a:lnTo>
                  <a:pt x="47625" y="557212"/>
                </a:lnTo>
                <a:lnTo>
                  <a:pt x="47625" y="554062"/>
                </a:lnTo>
                <a:close/>
              </a:path>
              <a:path w="47625" h="1724025">
                <a:moveTo>
                  <a:pt x="47625" y="20662"/>
                </a:moveTo>
                <a:lnTo>
                  <a:pt x="26974" y="0"/>
                </a:lnTo>
                <a:lnTo>
                  <a:pt x="20662" y="0"/>
                </a:lnTo>
                <a:lnTo>
                  <a:pt x="0" y="20662"/>
                </a:lnTo>
                <a:lnTo>
                  <a:pt x="0" y="26974"/>
                </a:lnTo>
                <a:lnTo>
                  <a:pt x="20662" y="47625"/>
                </a:lnTo>
                <a:lnTo>
                  <a:pt x="26974" y="47625"/>
                </a:lnTo>
                <a:lnTo>
                  <a:pt x="47625" y="26974"/>
                </a:lnTo>
                <a:lnTo>
                  <a:pt x="47625" y="23812"/>
                </a:lnTo>
                <a:lnTo>
                  <a:pt x="47625" y="20662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 txBox="1"/>
          <p:nvPr/>
        </p:nvSpPr>
        <p:spPr>
          <a:xfrm>
            <a:off x="8159750" y="2540000"/>
            <a:ext cx="2939415" cy="22180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350" b="1" dirty="0">
                <a:solidFill>
                  <a:srgbClr val="374050"/>
                </a:solidFill>
                <a:latin typeface="DejaVu Sans"/>
                <a:cs typeface="DejaVu Sans"/>
              </a:rPr>
              <a:t>En</a:t>
            </a:r>
            <a:r>
              <a:rPr sz="1350" b="1" spc="-20" dirty="0">
                <a:solidFill>
                  <a:srgbClr val="374050"/>
                </a:solidFill>
                <a:latin typeface="DejaVu Sans"/>
                <a:cs typeface="DejaVu Sans"/>
              </a:rPr>
              <a:t> </a:t>
            </a:r>
            <a:r>
              <a:rPr sz="1350" b="1" spc="-10" dirty="0">
                <a:solidFill>
                  <a:srgbClr val="374050"/>
                </a:solidFill>
                <a:latin typeface="DejaVu Sans"/>
                <a:cs typeface="DejaVu Sans"/>
              </a:rPr>
              <a:t>contabilidad:</a:t>
            </a:r>
            <a:endParaRPr sz="1350">
              <a:latin typeface="DejaVu Sans"/>
              <a:cs typeface="DejaVu Sans"/>
            </a:endParaRPr>
          </a:p>
          <a:p>
            <a:pPr marL="202565" marR="5080">
              <a:lnSpc>
                <a:spcPct val="125000"/>
              </a:lnSpc>
              <a:spcBef>
                <a:spcPts val="645"/>
              </a:spcBef>
            </a:pPr>
            <a:r>
              <a:rPr sz="1200" dirty="0">
                <a:latin typeface="DejaVu Sans"/>
                <a:cs typeface="DejaVu Sans"/>
              </a:rPr>
              <a:t>Monitoriza</a:t>
            </a:r>
            <a:r>
              <a:rPr sz="1200" spc="-55" dirty="0">
                <a:latin typeface="DejaVu Sans"/>
                <a:cs typeface="DejaVu Sans"/>
              </a:rPr>
              <a:t> </a:t>
            </a:r>
            <a:r>
              <a:rPr sz="1200" dirty="0">
                <a:latin typeface="DejaVu Sans"/>
                <a:cs typeface="DejaVu Sans"/>
              </a:rPr>
              <a:t>transacciones</a:t>
            </a:r>
            <a:r>
              <a:rPr sz="1200" spc="-55" dirty="0">
                <a:latin typeface="DejaVu Sans"/>
                <a:cs typeface="DejaVu Sans"/>
              </a:rPr>
              <a:t> </a:t>
            </a:r>
            <a:r>
              <a:rPr sz="1200" dirty="0">
                <a:latin typeface="DejaVu Sans"/>
                <a:cs typeface="DejaVu Sans"/>
              </a:rPr>
              <a:t>en</a:t>
            </a:r>
            <a:r>
              <a:rPr sz="1200" spc="-55" dirty="0">
                <a:latin typeface="DejaVu Sans"/>
                <a:cs typeface="DejaVu Sans"/>
              </a:rPr>
              <a:t> </a:t>
            </a:r>
            <a:r>
              <a:rPr sz="1200" spc="-10" dirty="0">
                <a:latin typeface="DejaVu Sans"/>
                <a:cs typeface="DejaVu Sans"/>
              </a:rPr>
              <a:t>tiempo </a:t>
            </a:r>
            <a:r>
              <a:rPr sz="1200" spc="-20" dirty="0">
                <a:latin typeface="DejaVu Sans"/>
                <a:cs typeface="DejaVu Sans"/>
              </a:rPr>
              <a:t>real</a:t>
            </a:r>
            <a:endParaRPr sz="1200">
              <a:latin typeface="DejaVu Sans"/>
              <a:cs typeface="DejaVu Sans"/>
            </a:endParaRPr>
          </a:p>
          <a:p>
            <a:pPr marL="202565" marR="229235">
              <a:lnSpc>
                <a:spcPct val="166700"/>
              </a:lnSpc>
            </a:pPr>
            <a:r>
              <a:rPr sz="1200" dirty="0">
                <a:latin typeface="DejaVu Sans"/>
                <a:cs typeface="DejaVu Sans"/>
              </a:rPr>
              <a:t>Identifica</a:t>
            </a:r>
            <a:r>
              <a:rPr sz="1200" spc="-50" dirty="0">
                <a:latin typeface="DejaVu Sans"/>
                <a:cs typeface="DejaVu Sans"/>
              </a:rPr>
              <a:t> </a:t>
            </a:r>
            <a:r>
              <a:rPr sz="1200" dirty="0">
                <a:latin typeface="DejaVu Sans"/>
                <a:cs typeface="DejaVu Sans"/>
              </a:rPr>
              <a:t>patrones</a:t>
            </a:r>
            <a:r>
              <a:rPr sz="1200" spc="-50" dirty="0">
                <a:latin typeface="DejaVu Sans"/>
                <a:cs typeface="DejaVu Sans"/>
              </a:rPr>
              <a:t> </a:t>
            </a:r>
            <a:r>
              <a:rPr sz="1200" dirty="0">
                <a:latin typeface="DejaVu Sans"/>
                <a:cs typeface="DejaVu Sans"/>
              </a:rPr>
              <a:t>y</a:t>
            </a:r>
            <a:r>
              <a:rPr sz="1200" spc="-50" dirty="0">
                <a:latin typeface="DejaVu Sans"/>
                <a:cs typeface="DejaVu Sans"/>
              </a:rPr>
              <a:t> </a:t>
            </a:r>
            <a:r>
              <a:rPr sz="1200" spc="-10" dirty="0">
                <a:latin typeface="DejaVu Sans"/>
                <a:cs typeface="DejaVu Sans"/>
              </a:rPr>
              <a:t>anomalías </a:t>
            </a:r>
            <a:r>
              <a:rPr sz="1200" dirty="0">
                <a:latin typeface="DejaVu Sans"/>
                <a:cs typeface="DejaVu Sans"/>
              </a:rPr>
              <a:t>Automatiza</a:t>
            </a:r>
            <a:r>
              <a:rPr sz="1200" spc="-70" dirty="0">
                <a:latin typeface="DejaVu Sans"/>
                <a:cs typeface="DejaVu Sans"/>
              </a:rPr>
              <a:t> </a:t>
            </a:r>
            <a:r>
              <a:rPr sz="1200" dirty="0">
                <a:latin typeface="DejaVu Sans"/>
                <a:cs typeface="DejaVu Sans"/>
              </a:rPr>
              <a:t>decisiones</a:t>
            </a:r>
            <a:r>
              <a:rPr sz="1200" spc="-65" dirty="0">
                <a:latin typeface="DejaVu Sans"/>
                <a:cs typeface="DejaVu Sans"/>
              </a:rPr>
              <a:t> </a:t>
            </a:r>
            <a:r>
              <a:rPr sz="1200" spc="-10" dirty="0">
                <a:latin typeface="DejaVu Sans"/>
                <a:cs typeface="DejaVu Sans"/>
              </a:rPr>
              <a:t>rutinarias</a:t>
            </a:r>
            <a:endParaRPr sz="1200">
              <a:latin typeface="DejaVu Sans"/>
              <a:cs typeface="DejaVu Sans"/>
            </a:endParaRPr>
          </a:p>
          <a:p>
            <a:pPr marL="202565" marR="291465">
              <a:lnSpc>
                <a:spcPct val="125000"/>
              </a:lnSpc>
              <a:spcBef>
                <a:spcPts val="600"/>
              </a:spcBef>
            </a:pPr>
            <a:r>
              <a:rPr sz="1200" dirty="0">
                <a:latin typeface="DejaVu Sans"/>
                <a:cs typeface="DejaVu Sans"/>
              </a:rPr>
              <a:t>Aprende</a:t>
            </a:r>
            <a:r>
              <a:rPr sz="1200" spc="-20" dirty="0">
                <a:latin typeface="DejaVu Sans"/>
                <a:cs typeface="DejaVu Sans"/>
              </a:rPr>
              <a:t> </a:t>
            </a:r>
            <a:r>
              <a:rPr sz="1200" dirty="0">
                <a:latin typeface="DejaVu Sans"/>
                <a:cs typeface="DejaVu Sans"/>
              </a:rPr>
              <a:t>de</a:t>
            </a:r>
            <a:r>
              <a:rPr sz="1200" spc="-20" dirty="0">
                <a:latin typeface="DejaVu Sans"/>
                <a:cs typeface="DejaVu Sans"/>
              </a:rPr>
              <a:t> </a:t>
            </a:r>
            <a:r>
              <a:rPr sz="1200" dirty="0">
                <a:latin typeface="DejaVu Sans"/>
                <a:cs typeface="DejaVu Sans"/>
              </a:rPr>
              <a:t>las</a:t>
            </a:r>
            <a:r>
              <a:rPr sz="1200" spc="-20" dirty="0">
                <a:latin typeface="DejaVu Sans"/>
                <a:cs typeface="DejaVu Sans"/>
              </a:rPr>
              <a:t> </a:t>
            </a:r>
            <a:r>
              <a:rPr sz="1200" spc="-10" dirty="0">
                <a:latin typeface="DejaVu Sans"/>
                <a:cs typeface="DejaVu Sans"/>
              </a:rPr>
              <a:t>correcciones</a:t>
            </a:r>
            <a:r>
              <a:rPr sz="1200" spc="-20" dirty="0">
                <a:latin typeface="DejaVu Sans"/>
                <a:cs typeface="DejaVu Sans"/>
              </a:rPr>
              <a:t> </a:t>
            </a:r>
            <a:r>
              <a:rPr sz="1200" spc="-25" dirty="0">
                <a:latin typeface="DejaVu Sans"/>
                <a:cs typeface="DejaVu Sans"/>
              </a:rPr>
              <a:t>del </a:t>
            </a:r>
            <a:r>
              <a:rPr sz="1200" spc="-10" dirty="0">
                <a:latin typeface="DejaVu Sans"/>
                <a:cs typeface="DejaVu Sans"/>
              </a:rPr>
              <a:t>contador</a:t>
            </a:r>
            <a:endParaRPr sz="1200">
              <a:latin typeface="DejaVu Sans"/>
              <a:cs typeface="DejaVu Sans"/>
            </a:endParaRPr>
          </a:p>
          <a:p>
            <a:pPr marL="202565">
              <a:lnSpc>
                <a:spcPct val="100000"/>
              </a:lnSpc>
              <a:spcBef>
                <a:spcPts val="960"/>
              </a:spcBef>
            </a:pPr>
            <a:r>
              <a:rPr sz="1200" dirty="0">
                <a:latin typeface="DejaVu Sans"/>
                <a:cs typeface="DejaVu Sans"/>
              </a:rPr>
              <a:t>Se</a:t>
            </a:r>
            <a:r>
              <a:rPr sz="1200" spc="-25" dirty="0">
                <a:latin typeface="DejaVu Sans"/>
                <a:cs typeface="DejaVu Sans"/>
              </a:rPr>
              <a:t> </a:t>
            </a:r>
            <a:r>
              <a:rPr sz="1200" dirty="0">
                <a:latin typeface="DejaVu Sans"/>
                <a:cs typeface="DejaVu Sans"/>
              </a:rPr>
              <a:t>adapta</a:t>
            </a:r>
            <a:r>
              <a:rPr sz="1200" spc="-25" dirty="0">
                <a:latin typeface="DejaVu Sans"/>
                <a:cs typeface="DejaVu Sans"/>
              </a:rPr>
              <a:t> </a:t>
            </a:r>
            <a:r>
              <a:rPr sz="1200" dirty="0">
                <a:latin typeface="DejaVu Sans"/>
                <a:cs typeface="DejaVu Sans"/>
              </a:rPr>
              <a:t>a</a:t>
            </a:r>
            <a:r>
              <a:rPr sz="1200" spc="-20" dirty="0">
                <a:latin typeface="DejaVu Sans"/>
                <a:cs typeface="DejaVu Sans"/>
              </a:rPr>
              <a:t> </a:t>
            </a:r>
            <a:r>
              <a:rPr sz="1200" dirty="0">
                <a:latin typeface="DejaVu Sans"/>
                <a:cs typeface="DejaVu Sans"/>
              </a:rPr>
              <a:t>nuevas</a:t>
            </a:r>
            <a:r>
              <a:rPr sz="1200" spc="-25" dirty="0">
                <a:latin typeface="DejaVu Sans"/>
                <a:cs typeface="DejaVu Sans"/>
              </a:rPr>
              <a:t> </a:t>
            </a:r>
            <a:r>
              <a:rPr sz="1200" spc="-10" dirty="0">
                <a:latin typeface="DejaVu Sans"/>
                <a:cs typeface="DejaVu Sans"/>
              </a:rPr>
              <a:t>regulaciones</a:t>
            </a:r>
            <a:endParaRPr sz="1200">
              <a:latin typeface="DejaVu Sans"/>
              <a:cs typeface="DejaVu Sans"/>
            </a:endParaRPr>
          </a:p>
        </p:txBody>
      </p:sp>
      <p:sp>
        <p:nvSpPr>
          <p:cNvPr id="13" name="object 13"/>
          <p:cNvSpPr/>
          <p:nvPr/>
        </p:nvSpPr>
        <p:spPr>
          <a:xfrm>
            <a:off x="0" y="5486399"/>
            <a:ext cx="12192000" cy="952500"/>
          </a:xfrm>
          <a:custGeom>
            <a:avLst/>
            <a:gdLst/>
            <a:ahLst/>
            <a:cxnLst/>
            <a:rect l="l" t="t" r="r" b="b"/>
            <a:pathLst>
              <a:path w="12192000" h="952500">
                <a:moveTo>
                  <a:pt x="12191999" y="952499"/>
                </a:moveTo>
                <a:lnTo>
                  <a:pt x="0" y="952499"/>
                </a:lnTo>
                <a:lnTo>
                  <a:pt x="0" y="0"/>
                </a:lnTo>
                <a:lnTo>
                  <a:pt x="12191999" y="0"/>
                </a:lnTo>
                <a:lnTo>
                  <a:pt x="12191999" y="952499"/>
                </a:lnTo>
                <a:close/>
              </a:path>
            </a:pathLst>
          </a:custGeom>
          <a:solidFill>
            <a:srgbClr val="E8ECE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 txBox="1"/>
          <p:nvPr/>
        </p:nvSpPr>
        <p:spPr>
          <a:xfrm>
            <a:off x="558800" y="5845174"/>
            <a:ext cx="3961765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solidFill>
                  <a:srgbClr val="4A5462"/>
                </a:solidFill>
                <a:latin typeface="DejaVu Sans"/>
                <a:cs typeface="DejaVu Sans"/>
              </a:rPr>
              <a:t>Efecto</a:t>
            </a:r>
            <a:r>
              <a:rPr sz="1200" spc="-30" dirty="0">
                <a:solidFill>
                  <a:srgbClr val="4A5462"/>
                </a:solidFill>
                <a:latin typeface="DejaVu Sans"/>
                <a:cs typeface="DejaVu Sans"/>
              </a:rPr>
              <a:t> </a:t>
            </a:r>
            <a:r>
              <a:rPr sz="1200" dirty="0">
                <a:solidFill>
                  <a:srgbClr val="4A5462"/>
                </a:solidFill>
                <a:latin typeface="DejaVu Sans"/>
                <a:cs typeface="DejaVu Sans"/>
              </a:rPr>
              <a:t>de</a:t>
            </a:r>
            <a:r>
              <a:rPr sz="1200" spc="-30" dirty="0">
                <a:solidFill>
                  <a:srgbClr val="4A5462"/>
                </a:solidFill>
                <a:latin typeface="DejaVu Sans"/>
                <a:cs typeface="DejaVu Sans"/>
              </a:rPr>
              <a:t> </a:t>
            </a:r>
            <a:r>
              <a:rPr sz="1200" dirty="0">
                <a:solidFill>
                  <a:srgbClr val="4A5462"/>
                </a:solidFill>
                <a:latin typeface="DejaVu Sans"/>
                <a:cs typeface="DejaVu Sans"/>
              </a:rPr>
              <a:t>la</a:t>
            </a:r>
            <a:r>
              <a:rPr sz="1200" spc="-30" dirty="0">
                <a:solidFill>
                  <a:srgbClr val="4A5462"/>
                </a:solidFill>
                <a:latin typeface="DejaVu Sans"/>
                <a:cs typeface="DejaVu Sans"/>
              </a:rPr>
              <a:t> </a:t>
            </a:r>
            <a:r>
              <a:rPr sz="1200" dirty="0">
                <a:solidFill>
                  <a:srgbClr val="4A5462"/>
                </a:solidFill>
                <a:latin typeface="DejaVu Sans"/>
                <a:cs typeface="DejaVu Sans"/>
              </a:rPr>
              <a:t>Inteligencia</a:t>
            </a:r>
            <a:r>
              <a:rPr sz="1200" spc="-25" dirty="0">
                <a:solidFill>
                  <a:srgbClr val="4A5462"/>
                </a:solidFill>
                <a:latin typeface="DejaVu Sans"/>
                <a:cs typeface="DejaVu Sans"/>
              </a:rPr>
              <a:t> </a:t>
            </a:r>
            <a:r>
              <a:rPr sz="1200" dirty="0">
                <a:solidFill>
                  <a:srgbClr val="4A5462"/>
                </a:solidFill>
                <a:latin typeface="DejaVu Sans"/>
                <a:cs typeface="DejaVu Sans"/>
              </a:rPr>
              <a:t>Artificial</a:t>
            </a:r>
            <a:r>
              <a:rPr sz="1200" spc="-30" dirty="0">
                <a:solidFill>
                  <a:srgbClr val="4A5462"/>
                </a:solidFill>
                <a:latin typeface="DejaVu Sans"/>
                <a:cs typeface="DejaVu Sans"/>
              </a:rPr>
              <a:t> </a:t>
            </a:r>
            <a:r>
              <a:rPr sz="1200" dirty="0">
                <a:solidFill>
                  <a:srgbClr val="4A5462"/>
                </a:solidFill>
                <a:latin typeface="DejaVu Sans"/>
                <a:cs typeface="DejaVu Sans"/>
              </a:rPr>
              <a:t>en</a:t>
            </a:r>
            <a:r>
              <a:rPr sz="1200" spc="-30" dirty="0">
                <a:solidFill>
                  <a:srgbClr val="4A5462"/>
                </a:solidFill>
                <a:latin typeface="DejaVu Sans"/>
                <a:cs typeface="DejaVu Sans"/>
              </a:rPr>
              <a:t> </a:t>
            </a:r>
            <a:r>
              <a:rPr sz="1200" dirty="0">
                <a:solidFill>
                  <a:srgbClr val="4A5462"/>
                </a:solidFill>
                <a:latin typeface="DejaVu Sans"/>
                <a:cs typeface="DejaVu Sans"/>
              </a:rPr>
              <a:t>los</a:t>
            </a:r>
            <a:r>
              <a:rPr sz="1200" spc="-30" dirty="0">
                <a:solidFill>
                  <a:srgbClr val="4A5462"/>
                </a:solidFill>
                <a:latin typeface="DejaVu Sans"/>
                <a:cs typeface="DejaVu Sans"/>
              </a:rPr>
              <a:t> </a:t>
            </a:r>
            <a:r>
              <a:rPr sz="1200" spc="-10" dirty="0">
                <a:solidFill>
                  <a:srgbClr val="4A5462"/>
                </a:solidFill>
                <a:latin typeface="DejaVu Sans"/>
                <a:cs typeface="DejaVu Sans"/>
              </a:rPr>
              <a:t>Contadores</a:t>
            </a:r>
            <a:endParaRPr sz="1200">
              <a:latin typeface="DejaVu Sans"/>
              <a:cs typeface="DejaVu Sans"/>
            </a:endParaRPr>
          </a:p>
        </p:txBody>
      </p:sp>
      <p:grpSp>
        <p:nvGrpSpPr>
          <p:cNvPr id="15" name="object 15"/>
          <p:cNvGrpSpPr/>
          <p:nvPr/>
        </p:nvGrpSpPr>
        <p:grpSpPr>
          <a:xfrm>
            <a:off x="1695449" y="1543049"/>
            <a:ext cx="9925050" cy="4705350"/>
            <a:chOff x="1695449" y="1543049"/>
            <a:chExt cx="9925050" cy="4705350"/>
          </a:xfrm>
        </p:grpSpPr>
        <p:sp>
          <p:nvSpPr>
            <p:cNvPr id="16" name="object 16"/>
            <p:cNvSpPr/>
            <p:nvPr/>
          </p:nvSpPr>
          <p:spPr>
            <a:xfrm>
              <a:off x="11048999" y="5676899"/>
              <a:ext cx="571500" cy="571500"/>
            </a:xfrm>
            <a:custGeom>
              <a:avLst/>
              <a:gdLst/>
              <a:ahLst/>
              <a:cxnLst/>
              <a:rect l="l" t="t" r="r" b="b"/>
              <a:pathLst>
                <a:path w="571500" h="571500">
                  <a:moveTo>
                    <a:pt x="285749" y="571499"/>
                  </a:moveTo>
                  <a:lnTo>
                    <a:pt x="243820" y="568406"/>
                  </a:lnTo>
                  <a:lnTo>
                    <a:pt x="202799" y="559195"/>
                  </a:lnTo>
                  <a:lnTo>
                    <a:pt x="163574" y="544064"/>
                  </a:lnTo>
                  <a:lnTo>
                    <a:pt x="126993" y="523341"/>
                  </a:lnTo>
                  <a:lnTo>
                    <a:pt x="93851" y="497476"/>
                  </a:lnTo>
                  <a:lnTo>
                    <a:pt x="64863" y="467027"/>
                  </a:lnTo>
                  <a:lnTo>
                    <a:pt x="40654" y="432654"/>
                  </a:lnTo>
                  <a:lnTo>
                    <a:pt x="21751" y="395100"/>
                  </a:lnTo>
                  <a:lnTo>
                    <a:pt x="8562" y="355181"/>
                  </a:lnTo>
                  <a:lnTo>
                    <a:pt x="1376" y="313758"/>
                  </a:lnTo>
                  <a:lnTo>
                    <a:pt x="0" y="285749"/>
                  </a:lnTo>
                  <a:lnTo>
                    <a:pt x="344" y="271728"/>
                  </a:lnTo>
                  <a:lnTo>
                    <a:pt x="5489" y="230002"/>
                  </a:lnTo>
                  <a:lnTo>
                    <a:pt x="16703" y="189483"/>
                  </a:lnTo>
                  <a:lnTo>
                    <a:pt x="33740" y="151048"/>
                  </a:lnTo>
                  <a:lnTo>
                    <a:pt x="56233" y="115528"/>
                  </a:lnTo>
                  <a:lnTo>
                    <a:pt x="83693" y="83694"/>
                  </a:lnTo>
                  <a:lnTo>
                    <a:pt x="115527" y="56232"/>
                  </a:lnTo>
                  <a:lnTo>
                    <a:pt x="151046" y="33740"/>
                  </a:lnTo>
                  <a:lnTo>
                    <a:pt x="189482" y="16703"/>
                  </a:lnTo>
                  <a:lnTo>
                    <a:pt x="230001" y="5490"/>
                  </a:lnTo>
                  <a:lnTo>
                    <a:pt x="271728" y="344"/>
                  </a:lnTo>
                  <a:lnTo>
                    <a:pt x="285749" y="0"/>
                  </a:lnTo>
                  <a:lnTo>
                    <a:pt x="299771" y="344"/>
                  </a:lnTo>
                  <a:lnTo>
                    <a:pt x="341497" y="5490"/>
                  </a:lnTo>
                  <a:lnTo>
                    <a:pt x="382017" y="16703"/>
                  </a:lnTo>
                  <a:lnTo>
                    <a:pt x="420451" y="33740"/>
                  </a:lnTo>
                  <a:lnTo>
                    <a:pt x="455971" y="56232"/>
                  </a:lnTo>
                  <a:lnTo>
                    <a:pt x="487806" y="83694"/>
                  </a:lnTo>
                  <a:lnTo>
                    <a:pt x="515266" y="115528"/>
                  </a:lnTo>
                  <a:lnTo>
                    <a:pt x="537758" y="151048"/>
                  </a:lnTo>
                  <a:lnTo>
                    <a:pt x="554796" y="189483"/>
                  </a:lnTo>
                  <a:lnTo>
                    <a:pt x="566008" y="230002"/>
                  </a:lnTo>
                  <a:lnTo>
                    <a:pt x="571156" y="271728"/>
                  </a:lnTo>
                  <a:lnTo>
                    <a:pt x="571499" y="285749"/>
                  </a:lnTo>
                  <a:lnTo>
                    <a:pt x="571156" y="299771"/>
                  </a:lnTo>
                  <a:lnTo>
                    <a:pt x="566008" y="341496"/>
                  </a:lnTo>
                  <a:lnTo>
                    <a:pt x="554796" y="382015"/>
                  </a:lnTo>
                  <a:lnTo>
                    <a:pt x="537758" y="420451"/>
                  </a:lnTo>
                  <a:lnTo>
                    <a:pt x="515266" y="455970"/>
                  </a:lnTo>
                  <a:lnTo>
                    <a:pt x="487806" y="487805"/>
                  </a:lnTo>
                  <a:lnTo>
                    <a:pt x="455971" y="515266"/>
                  </a:lnTo>
                  <a:lnTo>
                    <a:pt x="420451" y="537758"/>
                  </a:lnTo>
                  <a:lnTo>
                    <a:pt x="382017" y="554796"/>
                  </a:lnTo>
                  <a:lnTo>
                    <a:pt x="341497" y="566008"/>
                  </a:lnTo>
                  <a:lnTo>
                    <a:pt x="299771" y="571155"/>
                  </a:lnTo>
                  <a:lnTo>
                    <a:pt x="285749" y="571499"/>
                  </a:lnTo>
                  <a:close/>
                </a:path>
              </a:pathLst>
            </a:custGeom>
            <a:solidFill>
              <a:srgbClr val="0A539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7" name="object 17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1220449" y="5867399"/>
              <a:ext cx="238124" cy="190499"/>
            </a:xfrm>
            <a:prstGeom prst="rect">
              <a:avLst/>
            </a:prstGeom>
          </p:spPr>
        </p:pic>
        <p:pic>
          <p:nvPicPr>
            <p:cNvPr id="18" name="object 18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695449" y="1543049"/>
              <a:ext cx="4933949" cy="3143249"/>
            </a:xfrm>
            <a:prstGeom prst="rect">
              <a:avLst/>
            </a:prstGeom>
          </p:spPr>
        </p:pic>
      </p:grpSp>
      <p:sp>
        <p:nvSpPr>
          <p:cNvPr id="19" name="object 19"/>
          <p:cNvSpPr txBox="1"/>
          <p:nvPr/>
        </p:nvSpPr>
        <p:spPr>
          <a:xfrm>
            <a:off x="1659383" y="1856104"/>
            <a:ext cx="1304925" cy="11131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25000"/>
              </a:lnSpc>
              <a:spcBef>
                <a:spcPts val="100"/>
              </a:spcBef>
            </a:pPr>
            <a:r>
              <a:rPr sz="1200" b="1" spc="-10" dirty="0">
                <a:latin typeface="DejaVu Sans"/>
                <a:cs typeface="DejaVu Sans"/>
              </a:rPr>
              <a:t>Procesamiento </a:t>
            </a:r>
            <a:r>
              <a:rPr sz="1200" b="1" dirty="0">
                <a:latin typeface="DejaVu Sans"/>
                <a:cs typeface="DejaVu Sans"/>
              </a:rPr>
              <a:t>de</a:t>
            </a:r>
            <a:r>
              <a:rPr sz="1200" b="1" spc="-20" dirty="0">
                <a:latin typeface="DejaVu Sans"/>
                <a:cs typeface="DejaVu Sans"/>
              </a:rPr>
              <a:t> </a:t>
            </a:r>
            <a:r>
              <a:rPr sz="1200" b="1" spc="-10" dirty="0">
                <a:latin typeface="DejaVu Sans"/>
                <a:cs typeface="DejaVu Sans"/>
              </a:rPr>
              <a:t>datos</a:t>
            </a:r>
            <a:endParaRPr sz="1200">
              <a:latin typeface="DejaVu Sans"/>
              <a:cs typeface="DejaVu Sans"/>
            </a:endParaRPr>
          </a:p>
          <a:p>
            <a:pPr marL="249554" marR="241935" algn="ctr">
              <a:lnSpc>
                <a:spcPct val="111100"/>
              </a:lnSpc>
              <a:spcBef>
                <a:spcPts val="165"/>
              </a:spcBef>
            </a:pPr>
            <a:r>
              <a:rPr sz="900" dirty="0">
                <a:latin typeface="DejaVu Sans"/>
                <a:cs typeface="DejaVu Sans"/>
              </a:rPr>
              <a:t>Análisis</a:t>
            </a:r>
            <a:r>
              <a:rPr sz="900" spc="-35" dirty="0">
                <a:latin typeface="DejaVu Sans"/>
                <a:cs typeface="DejaVu Sans"/>
              </a:rPr>
              <a:t> </a:t>
            </a:r>
            <a:r>
              <a:rPr sz="900" spc="-25" dirty="0">
                <a:latin typeface="DejaVu Sans"/>
                <a:cs typeface="DejaVu Sans"/>
              </a:rPr>
              <a:t>de </a:t>
            </a:r>
            <a:r>
              <a:rPr sz="900" spc="-10" dirty="0">
                <a:latin typeface="DejaVu Sans"/>
                <a:cs typeface="DejaVu Sans"/>
              </a:rPr>
              <a:t>grandes </a:t>
            </a:r>
            <a:r>
              <a:rPr sz="900" dirty="0">
                <a:latin typeface="DejaVu Sans"/>
                <a:cs typeface="DejaVu Sans"/>
              </a:rPr>
              <a:t>volúmenes</a:t>
            </a:r>
            <a:r>
              <a:rPr sz="900" spc="-50" dirty="0">
                <a:latin typeface="DejaVu Sans"/>
                <a:cs typeface="DejaVu Sans"/>
              </a:rPr>
              <a:t> </a:t>
            </a:r>
            <a:r>
              <a:rPr sz="900" spc="-25" dirty="0">
                <a:latin typeface="DejaVu Sans"/>
                <a:cs typeface="DejaVu Sans"/>
              </a:rPr>
              <a:t>de </a:t>
            </a:r>
            <a:r>
              <a:rPr sz="900" spc="-10" dirty="0">
                <a:latin typeface="DejaVu Sans"/>
                <a:cs typeface="DejaVu Sans"/>
              </a:rPr>
              <a:t>información</a:t>
            </a:r>
            <a:endParaRPr sz="900">
              <a:latin typeface="DejaVu Sans"/>
              <a:cs typeface="DejaVu Sans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5489177" y="2044064"/>
            <a:ext cx="1048385" cy="734695"/>
          </a:xfrm>
          <a:prstGeom prst="rect">
            <a:avLst/>
          </a:prstGeom>
        </p:spPr>
        <p:txBody>
          <a:bodyPr vert="horz" wrap="square" lIns="0" tIns="6096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480"/>
              </a:spcBef>
            </a:pPr>
            <a:r>
              <a:rPr sz="1200" b="1" spc="-10" dirty="0">
                <a:latin typeface="DejaVu Sans"/>
                <a:cs typeface="DejaVu Sans"/>
              </a:rPr>
              <a:t>Aprendizaje</a:t>
            </a:r>
            <a:endParaRPr sz="1200">
              <a:latin typeface="DejaVu Sans"/>
              <a:cs typeface="DejaVu Sans"/>
            </a:endParaRPr>
          </a:p>
          <a:p>
            <a:pPr marL="62865" marR="55880" algn="ctr">
              <a:lnSpc>
                <a:spcPct val="111100"/>
              </a:lnSpc>
              <a:spcBef>
                <a:spcPts val="165"/>
              </a:spcBef>
            </a:pPr>
            <a:r>
              <a:rPr sz="900" dirty="0">
                <a:latin typeface="DejaVu Sans"/>
                <a:cs typeface="DejaVu Sans"/>
              </a:rPr>
              <a:t>Mejora </a:t>
            </a:r>
            <a:r>
              <a:rPr sz="900" spc="-10" dirty="0">
                <a:latin typeface="DejaVu Sans"/>
                <a:cs typeface="DejaVu Sans"/>
              </a:rPr>
              <a:t>continua </a:t>
            </a:r>
            <a:r>
              <a:rPr sz="900" dirty="0">
                <a:latin typeface="DejaVu Sans"/>
                <a:cs typeface="DejaVu Sans"/>
              </a:rPr>
              <a:t>a</a:t>
            </a:r>
            <a:r>
              <a:rPr sz="900" spc="-15" dirty="0">
                <a:latin typeface="DejaVu Sans"/>
                <a:cs typeface="DejaVu Sans"/>
              </a:rPr>
              <a:t> </a:t>
            </a:r>
            <a:r>
              <a:rPr sz="900" dirty="0">
                <a:latin typeface="DejaVu Sans"/>
                <a:cs typeface="DejaVu Sans"/>
              </a:rPr>
              <a:t>partir</a:t>
            </a:r>
            <a:r>
              <a:rPr sz="900" spc="-10" dirty="0">
                <a:latin typeface="DejaVu Sans"/>
                <a:cs typeface="DejaVu Sans"/>
              </a:rPr>
              <a:t> </a:t>
            </a:r>
            <a:r>
              <a:rPr sz="900" spc="-25" dirty="0">
                <a:latin typeface="DejaVu Sans"/>
                <a:cs typeface="DejaVu Sans"/>
              </a:rPr>
              <a:t>de </a:t>
            </a:r>
            <a:r>
              <a:rPr sz="900" spc="-10" dirty="0">
                <a:latin typeface="DejaVu Sans"/>
                <a:cs typeface="DejaVu Sans"/>
              </a:rPr>
              <a:t>experiencias</a:t>
            </a:r>
            <a:endParaRPr sz="900">
              <a:latin typeface="DejaVu Sans"/>
              <a:cs typeface="DejaVu Sans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1630064" y="3777614"/>
            <a:ext cx="1363980" cy="887094"/>
          </a:xfrm>
          <a:prstGeom prst="rect">
            <a:avLst/>
          </a:prstGeom>
        </p:spPr>
        <p:txBody>
          <a:bodyPr vert="horz" wrap="square" lIns="0" tIns="6096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480"/>
              </a:spcBef>
            </a:pPr>
            <a:r>
              <a:rPr sz="1200" b="1" spc="-10" dirty="0">
                <a:latin typeface="DejaVu Sans"/>
                <a:cs typeface="DejaVu Sans"/>
              </a:rPr>
              <a:t>Automatización</a:t>
            </a:r>
            <a:endParaRPr sz="1200">
              <a:latin typeface="DejaVu Sans"/>
              <a:cs typeface="DejaVu Sans"/>
            </a:endParaRPr>
          </a:p>
          <a:p>
            <a:pPr marL="318135" marR="311150" algn="ctr">
              <a:lnSpc>
                <a:spcPct val="111100"/>
              </a:lnSpc>
              <a:spcBef>
                <a:spcPts val="165"/>
              </a:spcBef>
            </a:pPr>
            <a:r>
              <a:rPr sz="900" dirty="0">
                <a:latin typeface="DejaVu Sans"/>
                <a:cs typeface="DejaVu Sans"/>
              </a:rPr>
              <a:t>Ejecución</a:t>
            </a:r>
            <a:r>
              <a:rPr sz="900" spc="-45" dirty="0">
                <a:latin typeface="DejaVu Sans"/>
                <a:cs typeface="DejaVu Sans"/>
              </a:rPr>
              <a:t> </a:t>
            </a:r>
            <a:r>
              <a:rPr sz="900" spc="-25" dirty="0">
                <a:latin typeface="DejaVu Sans"/>
                <a:cs typeface="DejaVu Sans"/>
              </a:rPr>
              <a:t>de </a:t>
            </a:r>
            <a:r>
              <a:rPr sz="900" dirty="0">
                <a:latin typeface="DejaVu Sans"/>
                <a:cs typeface="DejaVu Sans"/>
              </a:rPr>
              <a:t>tareas</a:t>
            </a:r>
            <a:r>
              <a:rPr sz="900" spc="-50" dirty="0">
                <a:latin typeface="DejaVu Sans"/>
                <a:cs typeface="DejaVu Sans"/>
              </a:rPr>
              <a:t> </a:t>
            </a:r>
            <a:r>
              <a:rPr sz="900" spc="-25" dirty="0">
                <a:latin typeface="DejaVu Sans"/>
                <a:cs typeface="DejaVu Sans"/>
              </a:rPr>
              <a:t>sin </a:t>
            </a:r>
            <a:r>
              <a:rPr sz="900" spc="-10" dirty="0">
                <a:latin typeface="DejaVu Sans"/>
                <a:cs typeface="DejaVu Sans"/>
              </a:rPr>
              <a:t>intervención humana</a:t>
            </a:r>
            <a:endParaRPr sz="900">
              <a:latin typeface="DejaVu Sans"/>
              <a:cs typeface="DejaVu Sans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5517604" y="3853814"/>
            <a:ext cx="991235" cy="734695"/>
          </a:xfrm>
          <a:prstGeom prst="rect">
            <a:avLst/>
          </a:prstGeom>
        </p:spPr>
        <p:txBody>
          <a:bodyPr vert="horz" wrap="square" lIns="0" tIns="6096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480"/>
              </a:spcBef>
            </a:pPr>
            <a:r>
              <a:rPr sz="1200" b="1" spc="-10" dirty="0">
                <a:latin typeface="DejaVu Sans"/>
                <a:cs typeface="DejaVu Sans"/>
              </a:rPr>
              <a:t>Interacción</a:t>
            </a:r>
            <a:endParaRPr sz="1200">
              <a:latin typeface="DejaVu Sans"/>
              <a:cs typeface="DejaVu Sans"/>
            </a:endParaRPr>
          </a:p>
          <a:p>
            <a:pPr marL="81280" marR="73660" indent="-635" algn="ctr">
              <a:lnSpc>
                <a:spcPct val="111100"/>
              </a:lnSpc>
              <a:spcBef>
                <a:spcPts val="165"/>
              </a:spcBef>
            </a:pPr>
            <a:r>
              <a:rPr sz="900" spc="-10" dirty="0">
                <a:latin typeface="DejaVu Sans"/>
                <a:cs typeface="DejaVu Sans"/>
              </a:rPr>
              <a:t>Comunicación </a:t>
            </a:r>
            <a:r>
              <a:rPr sz="900" dirty="0">
                <a:latin typeface="DejaVu Sans"/>
                <a:cs typeface="DejaVu Sans"/>
              </a:rPr>
              <a:t>con</a:t>
            </a:r>
            <a:r>
              <a:rPr sz="900" spc="-30" dirty="0">
                <a:latin typeface="DejaVu Sans"/>
                <a:cs typeface="DejaVu Sans"/>
              </a:rPr>
              <a:t> </a:t>
            </a:r>
            <a:r>
              <a:rPr sz="900" dirty="0">
                <a:latin typeface="DejaVu Sans"/>
                <a:cs typeface="DejaVu Sans"/>
              </a:rPr>
              <a:t>usuarios</a:t>
            </a:r>
            <a:r>
              <a:rPr sz="900" spc="-25" dirty="0">
                <a:latin typeface="DejaVu Sans"/>
                <a:cs typeface="DejaVu Sans"/>
              </a:rPr>
              <a:t> </a:t>
            </a:r>
            <a:r>
              <a:rPr sz="900" spc="-50" dirty="0">
                <a:latin typeface="DejaVu Sans"/>
                <a:cs typeface="DejaVu Sans"/>
              </a:rPr>
              <a:t>y </a:t>
            </a:r>
            <a:r>
              <a:rPr sz="900" spc="-10" dirty="0">
                <a:latin typeface="DejaVu Sans"/>
                <a:cs typeface="DejaVu Sans"/>
              </a:rPr>
              <a:t>sistemas</a:t>
            </a:r>
            <a:endParaRPr sz="900">
              <a:latin typeface="DejaVu Sans"/>
              <a:cs typeface="DejaVu Sans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3521075" y="3057071"/>
            <a:ext cx="1282700" cy="697230"/>
          </a:xfrm>
          <a:prstGeom prst="rect">
            <a:avLst/>
          </a:prstGeom>
        </p:spPr>
        <p:txBody>
          <a:bodyPr vert="horz" wrap="square" lIns="0" tIns="66675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525"/>
              </a:spcBef>
            </a:pPr>
            <a:r>
              <a:rPr sz="1500" b="1" dirty="0">
                <a:solidFill>
                  <a:srgbClr val="1C4ED8"/>
                </a:solidFill>
                <a:latin typeface="DejaVu Sans"/>
                <a:cs typeface="DejaVu Sans"/>
              </a:rPr>
              <a:t>Agente </a:t>
            </a:r>
            <a:r>
              <a:rPr sz="1500" b="1" spc="-25" dirty="0">
                <a:solidFill>
                  <a:srgbClr val="1C4ED8"/>
                </a:solidFill>
                <a:latin typeface="DejaVu Sans"/>
                <a:cs typeface="DejaVu Sans"/>
              </a:rPr>
              <a:t>IA</a:t>
            </a:r>
            <a:endParaRPr sz="1500">
              <a:latin typeface="DejaVu Sans"/>
              <a:cs typeface="DejaVu Sans"/>
            </a:endParaRPr>
          </a:p>
          <a:p>
            <a:pPr marL="12700" marR="5080" algn="ctr">
              <a:lnSpc>
                <a:spcPct val="119000"/>
              </a:lnSpc>
              <a:spcBef>
                <a:spcPts val="65"/>
              </a:spcBef>
            </a:pPr>
            <a:r>
              <a:rPr sz="1050" dirty="0">
                <a:latin typeface="DejaVu Sans"/>
                <a:cs typeface="DejaVu Sans"/>
              </a:rPr>
              <a:t>Sistema </a:t>
            </a:r>
            <a:r>
              <a:rPr sz="1050" spc="-10" dirty="0">
                <a:latin typeface="DejaVu Sans"/>
                <a:cs typeface="DejaVu Sans"/>
              </a:rPr>
              <a:t>autónomo inteligente</a:t>
            </a:r>
            <a:endParaRPr sz="1050">
              <a:latin typeface="DejaVu Sans"/>
              <a:cs typeface="DejaVu Sans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0"/>
            <a:ext cx="12192000" cy="6057900"/>
            <a:chOff x="0" y="0"/>
            <a:chExt cx="12192000" cy="6057900"/>
          </a:xfrm>
        </p:grpSpPr>
        <p:sp>
          <p:nvSpPr>
            <p:cNvPr id="3" name="object 3"/>
            <p:cNvSpPr/>
            <p:nvPr/>
          </p:nvSpPr>
          <p:spPr>
            <a:xfrm>
              <a:off x="0" y="76199"/>
              <a:ext cx="12192000" cy="5981700"/>
            </a:xfrm>
            <a:custGeom>
              <a:avLst/>
              <a:gdLst/>
              <a:ahLst/>
              <a:cxnLst/>
              <a:rect l="l" t="t" r="r" b="b"/>
              <a:pathLst>
                <a:path w="12192000" h="5981700">
                  <a:moveTo>
                    <a:pt x="0" y="5981699"/>
                  </a:moveTo>
                  <a:lnTo>
                    <a:pt x="12191999" y="5981699"/>
                  </a:lnTo>
                  <a:lnTo>
                    <a:pt x="12191999" y="0"/>
                  </a:lnTo>
                  <a:lnTo>
                    <a:pt x="0" y="0"/>
                  </a:lnTo>
                  <a:lnTo>
                    <a:pt x="0" y="5981699"/>
                  </a:lnTo>
                  <a:close/>
                </a:path>
              </a:pathLst>
            </a:custGeom>
            <a:solidFill>
              <a:srgbClr val="F0F4F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0" y="0"/>
              <a:ext cx="12192000" cy="76200"/>
            </a:xfrm>
            <a:custGeom>
              <a:avLst/>
              <a:gdLst/>
              <a:ahLst/>
              <a:cxnLst/>
              <a:rect l="l" t="t" r="r" b="b"/>
              <a:pathLst>
                <a:path w="12192000" h="76200">
                  <a:moveTo>
                    <a:pt x="12191999" y="76199"/>
                  </a:moveTo>
                  <a:lnTo>
                    <a:pt x="0" y="76199"/>
                  </a:lnTo>
                  <a:lnTo>
                    <a:pt x="0" y="0"/>
                  </a:lnTo>
                  <a:lnTo>
                    <a:pt x="12191999" y="0"/>
                  </a:lnTo>
                  <a:lnTo>
                    <a:pt x="12191999" y="76199"/>
                  </a:lnTo>
                  <a:close/>
                </a:path>
              </a:pathLst>
            </a:custGeom>
            <a:solidFill>
              <a:srgbClr val="0A539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408940">
              <a:lnSpc>
                <a:spcPct val="100000"/>
              </a:lnSpc>
              <a:spcBef>
                <a:spcPts val="100"/>
              </a:spcBef>
            </a:pPr>
            <a:r>
              <a:rPr dirty="0"/>
              <a:t>Características</a:t>
            </a:r>
            <a:r>
              <a:rPr spc="-60" dirty="0"/>
              <a:t> </a:t>
            </a:r>
            <a:r>
              <a:rPr dirty="0"/>
              <a:t>de</a:t>
            </a:r>
            <a:r>
              <a:rPr spc="-55" dirty="0"/>
              <a:t> </a:t>
            </a:r>
            <a:r>
              <a:rPr dirty="0"/>
              <a:t>los</a:t>
            </a:r>
            <a:r>
              <a:rPr spc="-60" dirty="0"/>
              <a:t> </a:t>
            </a:r>
            <a:r>
              <a:rPr dirty="0"/>
              <a:t>Agentes</a:t>
            </a:r>
            <a:r>
              <a:rPr spc="-55" dirty="0"/>
              <a:t> </a:t>
            </a:r>
            <a:r>
              <a:rPr spc="-25" dirty="0"/>
              <a:t>IA</a:t>
            </a:r>
          </a:p>
        </p:txBody>
      </p:sp>
      <p:grpSp>
        <p:nvGrpSpPr>
          <p:cNvPr id="6" name="object 6"/>
          <p:cNvGrpSpPr/>
          <p:nvPr/>
        </p:nvGrpSpPr>
        <p:grpSpPr>
          <a:xfrm>
            <a:off x="933450" y="742949"/>
            <a:ext cx="10496550" cy="4648200"/>
            <a:chOff x="933450" y="742949"/>
            <a:chExt cx="10496550" cy="4648200"/>
          </a:xfrm>
        </p:grpSpPr>
        <p:sp>
          <p:nvSpPr>
            <p:cNvPr id="7" name="object 7"/>
            <p:cNvSpPr/>
            <p:nvPr/>
          </p:nvSpPr>
          <p:spPr>
            <a:xfrm>
              <a:off x="3781424" y="885824"/>
              <a:ext cx="762000" cy="38100"/>
            </a:xfrm>
            <a:custGeom>
              <a:avLst/>
              <a:gdLst/>
              <a:ahLst/>
              <a:cxnLst/>
              <a:rect l="l" t="t" r="r" b="b"/>
              <a:pathLst>
                <a:path w="762000" h="38100">
                  <a:moveTo>
                    <a:pt x="761999" y="38099"/>
                  </a:moveTo>
                  <a:lnTo>
                    <a:pt x="0" y="38099"/>
                  </a:lnTo>
                  <a:lnTo>
                    <a:pt x="0" y="0"/>
                  </a:lnTo>
                  <a:lnTo>
                    <a:pt x="761999" y="0"/>
                  </a:lnTo>
                  <a:lnTo>
                    <a:pt x="761999" y="38099"/>
                  </a:lnTo>
                  <a:close/>
                </a:path>
              </a:pathLst>
            </a:custGeom>
            <a:solidFill>
              <a:srgbClr val="0A539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8" name="object 8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933450" y="1352550"/>
              <a:ext cx="6457949" cy="3619499"/>
            </a:xfrm>
            <a:prstGeom prst="rect">
              <a:avLst/>
            </a:prstGeom>
          </p:spPr>
        </p:pic>
        <p:sp>
          <p:nvSpPr>
            <p:cNvPr id="9" name="object 9"/>
            <p:cNvSpPr/>
            <p:nvPr/>
          </p:nvSpPr>
          <p:spPr>
            <a:xfrm>
              <a:off x="7943848" y="742949"/>
              <a:ext cx="3486150" cy="4648200"/>
            </a:xfrm>
            <a:custGeom>
              <a:avLst/>
              <a:gdLst/>
              <a:ahLst/>
              <a:cxnLst/>
              <a:rect l="l" t="t" r="r" b="b"/>
              <a:pathLst>
                <a:path w="3486150" h="4648200">
                  <a:moveTo>
                    <a:pt x="3414953" y="4648199"/>
                  </a:moveTo>
                  <a:lnTo>
                    <a:pt x="71196" y="4648199"/>
                  </a:lnTo>
                  <a:lnTo>
                    <a:pt x="66240" y="4647711"/>
                  </a:lnTo>
                  <a:lnTo>
                    <a:pt x="29705" y="4632576"/>
                  </a:lnTo>
                  <a:lnTo>
                    <a:pt x="3885" y="4596536"/>
                  </a:lnTo>
                  <a:lnTo>
                    <a:pt x="0" y="4577002"/>
                  </a:lnTo>
                  <a:lnTo>
                    <a:pt x="0" y="4571999"/>
                  </a:lnTo>
                  <a:lnTo>
                    <a:pt x="0" y="71196"/>
                  </a:lnTo>
                  <a:lnTo>
                    <a:pt x="15621" y="29705"/>
                  </a:lnTo>
                  <a:lnTo>
                    <a:pt x="51661" y="3885"/>
                  </a:lnTo>
                  <a:lnTo>
                    <a:pt x="71196" y="0"/>
                  </a:lnTo>
                  <a:lnTo>
                    <a:pt x="3414953" y="0"/>
                  </a:lnTo>
                  <a:lnTo>
                    <a:pt x="3456444" y="15621"/>
                  </a:lnTo>
                  <a:lnTo>
                    <a:pt x="3482263" y="51661"/>
                  </a:lnTo>
                  <a:lnTo>
                    <a:pt x="3486149" y="71196"/>
                  </a:lnTo>
                  <a:lnTo>
                    <a:pt x="3486149" y="4577002"/>
                  </a:lnTo>
                  <a:lnTo>
                    <a:pt x="3470526" y="4618493"/>
                  </a:lnTo>
                  <a:lnTo>
                    <a:pt x="3434487" y="4644313"/>
                  </a:lnTo>
                  <a:lnTo>
                    <a:pt x="3419907" y="4647711"/>
                  </a:lnTo>
                  <a:lnTo>
                    <a:pt x="3414953" y="4648199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0" name="object 10"/>
          <p:cNvSpPr txBox="1"/>
          <p:nvPr/>
        </p:nvSpPr>
        <p:spPr>
          <a:xfrm>
            <a:off x="919708" y="5266054"/>
            <a:ext cx="6485890" cy="4826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845310" marR="5080" indent="-1833245">
              <a:lnSpc>
                <a:spcPct val="125000"/>
              </a:lnSpc>
              <a:spcBef>
                <a:spcPts val="100"/>
              </a:spcBef>
            </a:pPr>
            <a:r>
              <a:rPr sz="1200" b="1" dirty="0">
                <a:solidFill>
                  <a:srgbClr val="4A5462"/>
                </a:solidFill>
                <a:latin typeface="DejaVu Sans"/>
                <a:cs typeface="DejaVu Sans"/>
              </a:rPr>
              <a:t>Los</a:t>
            </a:r>
            <a:r>
              <a:rPr sz="1200" b="1" spc="-15" dirty="0">
                <a:solidFill>
                  <a:srgbClr val="4A5462"/>
                </a:solidFill>
                <a:latin typeface="DejaVu Sans"/>
                <a:cs typeface="DejaVu Sans"/>
              </a:rPr>
              <a:t> </a:t>
            </a:r>
            <a:r>
              <a:rPr sz="1200" b="1" dirty="0">
                <a:solidFill>
                  <a:srgbClr val="4A5462"/>
                </a:solidFill>
                <a:latin typeface="DejaVu Sans"/>
                <a:cs typeface="DejaVu Sans"/>
              </a:rPr>
              <a:t>agentes</a:t>
            </a:r>
            <a:r>
              <a:rPr sz="1200" b="1" spc="-15" dirty="0">
                <a:solidFill>
                  <a:srgbClr val="4A5462"/>
                </a:solidFill>
                <a:latin typeface="DejaVu Sans"/>
                <a:cs typeface="DejaVu Sans"/>
              </a:rPr>
              <a:t> </a:t>
            </a:r>
            <a:r>
              <a:rPr sz="1200" b="1" dirty="0">
                <a:solidFill>
                  <a:srgbClr val="4A5462"/>
                </a:solidFill>
                <a:latin typeface="DejaVu Sans"/>
                <a:cs typeface="DejaVu Sans"/>
              </a:rPr>
              <a:t>de</a:t>
            </a:r>
            <a:r>
              <a:rPr sz="1200" b="1" spc="-15" dirty="0">
                <a:solidFill>
                  <a:srgbClr val="4A5462"/>
                </a:solidFill>
                <a:latin typeface="DejaVu Sans"/>
                <a:cs typeface="DejaVu Sans"/>
              </a:rPr>
              <a:t> </a:t>
            </a:r>
            <a:r>
              <a:rPr sz="1200" b="1" dirty="0">
                <a:solidFill>
                  <a:srgbClr val="4A5462"/>
                </a:solidFill>
                <a:latin typeface="DejaVu Sans"/>
                <a:cs typeface="DejaVu Sans"/>
              </a:rPr>
              <a:t>IA</a:t>
            </a:r>
            <a:r>
              <a:rPr sz="1200" b="1" spc="-15" dirty="0">
                <a:solidFill>
                  <a:srgbClr val="4A5462"/>
                </a:solidFill>
                <a:latin typeface="DejaVu Sans"/>
                <a:cs typeface="DejaVu Sans"/>
              </a:rPr>
              <a:t> </a:t>
            </a:r>
            <a:r>
              <a:rPr sz="1200" b="1" dirty="0">
                <a:solidFill>
                  <a:srgbClr val="4A5462"/>
                </a:solidFill>
                <a:latin typeface="DejaVu Sans"/>
                <a:cs typeface="DejaVu Sans"/>
              </a:rPr>
              <a:t>combinan</a:t>
            </a:r>
            <a:r>
              <a:rPr sz="1200" b="1" spc="-15" dirty="0">
                <a:solidFill>
                  <a:srgbClr val="4A5462"/>
                </a:solidFill>
                <a:latin typeface="DejaVu Sans"/>
                <a:cs typeface="DejaVu Sans"/>
              </a:rPr>
              <a:t> </a:t>
            </a:r>
            <a:r>
              <a:rPr sz="1200" b="1" dirty="0">
                <a:solidFill>
                  <a:srgbClr val="4A5462"/>
                </a:solidFill>
                <a:latin typeface="DejaVu Sans"/>
                <a:cs typeface="DejaVu Sans"/>
              </a:rPr>
              <a:t>múltiples</a:t>
            </a:r>
            <a:r>
              <a:rPr sz="1200" b="1" spc="-15" dirty="0">
                <a:solidFill>
                  <a:srgbClr val="4A5462"/>
                </a:solidFill>
                <a:latin typeface="DejaVu Sans"/>
                <a:cs typeface="DejaVu Sans"/>
              </a:rPr>
              <a:t> </a:t>
            </a:r>
            <a:r>
              <a:rPr sz="1200" b="1" dirty="0">
                <a:solidFill>
                  <a:srgbClr val="4A5462"/>
                </a:solidFill>
                <a:latin typeface="DejaVu Sans"/>
                <a:cs typeface="DejaVu Sans"/>
              </a:rPr>
              <a:t>capacidades</a:t>
            </a:r>
            <a:r>
              <a:rPr sz="1200" b="1" spc="-15" dirty="0">
                <a:solidFill>
                  <a:srgbClr val="4A5462"/>
                </a:solidFill>
                <a:latin typeface="DejaVu Sans"/>
                <a:cs typeface="DejaVu Sans"/>
              </a:rPr>
              <a:t> </a:t>
            </a:r>
            <a:r>
              <a:rPr sz="1200" b="1" dirty="0">
                <a:solidFill>
                  <a:srgbClr val="4A5462"/>
                </a:solidFill>
                <a:latin typeface="DejaVu Sans"/>
                <a:cs typeface="DejaVu Sans"/>
              </a:rPr>
              <a:t>para</a:t>
            </a:r>
            <a:r>
              <a:rPr sz="1200" b="1" spc="-15" dirty="0">
                <a:solidFill>
                  <a:srgbClr val="4A5462"/>
                </a:solidFill>
                <a:latin typeface="DejaVu Sans"/>
                <a:cs typeface="DejaVu Sans"/>
              </a:rPr>
              <a:t> </a:t>
            </a:r>
            <a:r>
              <a:rPr sz="1200" b="1" dirty="0">
                <a:solidFill>
                  <a:srgbClr val="4A5462"/>
                </a:solidFill>
                <a:latin typeface="DejaVu Sans"/>
                <a:cs typeface="DejaVu Sans"/>
              </a:rPr>
              <a:t>ofrecer</a:t>
            </a:r>
            <a:r>
              <a:rPr sz="1200" b="1" spc="-15" dirty="0">
                <a:solidFill>
                  <a:srgbClr val="4A5462"/>
                </a:solidFill>
                <a:latin typeface="DejaVu Sans"/>
                <a:cs typeface="DejaVu Sans"/>
              </a:rPr>
              <a:t> </a:t>
            </a:r>
            <a:r>
              <a:rPr sz="1200" b="1" spc="-10" dirty="0">
                <a:solidFill>
                  <a:srgbClr val="4A5462"/>
                </a:solidFill>
                <a:latin typeface="DejaVu Sans"/>
                <a:cs typeface="DejaVu Sans"/>
              </a:rPr>
              <a:t>soluciones </a:t>
            </a:r>
            <a:r>
              <a:rPr sz="1200" b="1" dirty="0">
                <a:solidFill>
                  <a:srgbClr val="4A5462"/>
                </a:solidFill>
                <a:latin typeface="DejaVu Sans"/>
                <a:cs typeface="DejaVu Sans"/>
              </a:rPr>
              <a:t>integrales</a:t>
            </a:r>
            <a:r>
              <a:rPr sz="1200" b="1" spc="-15" dirty="0">
                <a:solidFill>
                  <a:srgbClr val="4A5462"/>
                </a:solidFill>
                <a:latin typeface="DejaVu Sans"/>
                <a:cs typeface="DejaVu Sans"/>
              </a:rPr>
              <a:t> </a:t>
            </a:r>
            <a:r>
              <a:rPr sz="1200" b="1" dirty="0">
                <a:solidFill>
                  <a:srgbClr val="4A5462"/>
                </a:solidFill>
                <a:latin typeface="DejaVu Sans"/>
                <a:cs typeface="DejaVu Sans"/>
              </a:rPr>
              <a:t>en</a:t>
            </a:r>
            <a:r>
              <a:rPr sz="1200" b="1" spc="-10" dirty="0">
                <a:solidFill>
                  <a:srgbClr val="4A5462"/>
                </a:solidFill>
                <a:latin typeface="DejaVu Sans"/>
                <a:cs typeface="DejaVu Sans"/>
              </a:rPr>
              <a:t> </a:t>
            </a:r>
            <a:r>
              <a:rPr sz="1200" b="1" dirty="0">
                <a:solidFill>
                  <a:srgbClr val="4A5462"/>
                </a:solidFill>
                <a:latin typeface="DejaVu Sans"/>
                <a:cs typeface="DejaVu Sans"/>
              </a:rPr>
              <a:t>el</a:t>
            </a:r>
            <a:r>
              <a:rPr sz="1200" b="1" spc="-15" dirty="0">
                <a:solidFill>
                  <a:srgbClr val="4A5462"/>
                </a:solidFill>
                <a:latin typeface="DejaVu Sans"/>
                <a:cs typeface="DejaVu Sans"/>
              </a:rPr>
              <a:t> </a:t>
            </a:r>
            <a:r>
              <a:rPr sz="1200" b="1" dirty="0">
                <a:solidFill>
                  <a:srgbClr val="4A5462"/>
                </a:solidFill>
                <a:latin typeface="DejaVu Sans"/>
                <a:cs typeface="DejaVu Sans"/>
              </a:rPr>
              <a:t>ámbito</a:t>
            </a:r>
            <a:r>
              <a:rPr sz="1200" b="1" spc="-10" dirty="0">
                <a:solidFill>
                  <a:srgbClr val="4A5462"/>
                </a:solidFill>
                <a:latin typeface="DejaVu Sans"/>
                <a:cs typeface="DejaVu Sans"/>
              </a:rPr>
              <a:t> contable</a:t>
            </a:r>
            <a:endParaRPr sz="1200">
              <a:latin typeface="DejaVu Sans"/>
              <a:cs typeface="DejaVu Sans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8159750" y="958850"/>
            <a:ext cx="2557145" cy="136080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="1" dirty="0">
                <a:solidFill>
                  <a:srgbClr val="1F2937"/>
                </a:solidFill>
                <a:latin typeface="DejaVu Sans"/>
                <a:cs typeface="DejaVu Sans"/>
              </a:rPr>
              <a:t>Capacidades </a:t>
            </a:r>
            <a:r>
              <a:rPr sz="1800" b="1" spc="-10" dirty="0">
                <a:solidFill>
                  <a:srgbClr val="1F2937"/>
                </a:solidFill>
                <a:latin typeface="DejaVu Sans"/>
                <a:cs typeface="DejaVu Sans"/>
              </a:rPr>
              <a:t>clave</a:t>
            </a:r>
            <a:endParaRPr sz="1800" dirty="0">
              <a:latin typeface="DejaVu Sans"/>
              <a:cs typeface="DejaVu Sans"/>
            </a:endParaRPr>
          </a:p>
          <a:p>
            <a:pPr marL="12700" marR="5080">
              <a:lnSpc>
                <a:spcPct val="125000"/>
              </a:lnSpc>
              <a:spcBef>
                <a:spcPts val="1155"/>
              </a:spcBef>
            </a:pPr>
            <a:r>
              <a:rPr sz="1200" dirty="0">
                <a:latin typeface="DejaVu Sans"/>
                <a:cs typeface="DejaVu Sans"/>
              </a:rPr>
              <a:t>Los</a:t>
            </a:r>
            <a:r>
              <a:rPr sz="1200" spc="-30" dirty="0">
                <a:latin typeface="DejaVu Sans"/>
                <a:cs typeface="DejaVu Sans"/>
              </a:rPr>
              <a:t> </a:t>
            </a:r>
            <a:r>
              <a:rPr sz="1200" dirty="0">
                <a:latin typeface="DejaVu Sans"/>
                <a:cs typeface="DejaVu Sans"/>
              </a:rPr>
              <a:t>agentes</a:t>
            </a:r>
            <a:r>
              <a:rPr sz="1200" spc="-30" dirty="0">
                <a:latin typeface="DejaVu Sans"/>
                <a:cs typeface="DejaVu Sans"/>
              </a:rPr>
              <a:t> </a:t>
            </a:r>
            <a:r>
              <a:rPr sz="1200" dirty="0">
                <a:latin typeface="DejaVu Sans"/>
                <a:cs typeface="DejaVu Sans"/>
              </a:rPr>
              <a:t>IA</a:t>
            </a:r>
            <a:r>
              <a:rPr sz="1200" spc="-30" dirty="0">
                <a:latin typeface="DejaVu Sans"/>
                <a:cs typeface="DejaVu Sans"/>
              </a:rPr>
              <a:t> </a:t>
            </a:r>
            <a:r>
              <a:rPr sz="1200" dirty="0">
                <a:latin typeface="DejaVu Sans"/>
                <a:cs typeface="DejaVu Sans"/>
              </a:rPr>
              <a:t>son</a:t>
            </a:r>
            <a:r>
              <a:rPr sz="1200" spc="-30" dirty="0">
                <a:latin typeface="DejaVu Sans"/>
                <a:cs typeface="DejaVu Sans"/>
              </a:rPr>
              <a:t> </a:t>
            </a:r>
            <a:r>
              <a:rPr sz="1200" spc="-10" dirty="0">
                <a:latin typeface="DejaVu Sans"/>
                <a:cs typeface="DejaVu Sans"/>
              </a:rPr>
              <a:t>sistemas </a:t>
            </a:r>
            <a:r>
              <a:rPr sz="1200" b="1" dirty="0">
                <a:solidFill>
                  <a:srgbClr val="0A5394"/>
                </a:solidFill>
                <a:latin typeface="DejaVu Sans"/>
                <a:cs typeface="DejaVu Sans"/>
              </a:rPr>
              <a:t>adaptables,</a:t>
            </a:r>
            <a:r>
              <a:rPr sz="1200" b="1" spc="-30" dirty="0">
                <a:solidFill>
                  <a:srgbClr val="0A5394"/>
                </a:solidFill>
                <a:latin typeface="DejaVu Sans"/>
                <a:cs typeface="DejaVu Sans"/>
              </a:rPr>
              <a:t> </a:t>
            </a:r>
            <a:r>
              <a:rPr sz="1200" b="1" dirty="0">
                <a:solidFill>
                  <a:srgbClr val="0A5394"/>
                </a:solidFill>
                <a:latin typeface="DejaVu Sans"/>
                <a:cs typeface="DejaVu Sans"/>
              </a:rPr>
              <a:t>autónomos</a:t>
            </a:r>
            <a:r>
              <a:rPr sz="1200" b="1" spc="-30" dirty="0">
                <a:solidFill>
                  <a:srgbClr val="0A5394"/>
                </a:solidFill>
                <a:latin typeface="DejaVu Sans"/>
                <a:cs typeface="DejaVu Sans"/>
              </a:rPr>
              <a:t> </a:t>
            </a:r>
            <a:r>
              <a:rPr sz="1200" b="1" dirty="0">
                <a:solidFill>
                  <a:srgbClr val="0A5394"/>
                </a:solidFill>
                <a:latin typeface="DejaVu Sans"/>
                <a:cs typeface="DejaVu Sans"/>
              </a:rPr>
              <a:t>y</a:t>
            </a:r>
            <a:r>
              <a:rPr sz="1200" b="1" spc="-30" dirty="0">
                <a:solidFill>
                  <a:srgbClr val="0A5394"/>
                </a:solidFill>
                <a:latin typeface="DejaVu Sans"/>
                <a:cs typeface="DejaVu Sans"/>
              </a:rPr>
              <a:t> </a:t>
            </a:r>
            <a:r>
              <a:rPr sz="1200" b="1" spc="-25" dirty="0">
                <a:solidFill>
                  <a:srgbClr val="0A5394"/>
                </a:solidFill>
                <a:latin typeface="DejaVu Sans"/>
                <a:cs typeface="DejaVu Sans"/>
              </a:rPr>
              <a:t>con </a:t>
            </a:r>
            <a:r>
              <a:rPr sz="1200" b="1" dirty="0">
                <a:solidFill>
                  <a:srgbClr val="0A5394"/>
                </a:solidFill>
                <a:latin typeface="DejaVu Sans"/>
                <a:cs typeface="DejaVu Sans"/>
              </a:rPr>
              <a:t>capacidad</a:t>
            </a:r>
            <a:r>
              <a:rPr sz="1200" b="1" spc="-35" dirty="0">
                <a:solidFill>
                  <a:srgbClr val="0A5394"/>
                </a:solidFill>
                <a:latin typeface="DejaVu Sans"/>
                <a:cs typeface="DejaVu Sans"/>
              </a:rPr>
              <a:t> </a:t>
            </a:r>
            <a:r>
              <a:rPr sz="1200" b="1" dirty="0">
                <a:solidFill>
                  <a:srgbClr val="0A5394"/>
                </a:solidFill>
                <a:latin typeface="DejaVu Sans"/>
                <a:cs typeface="DejaVu Sans"/>
              </a:rPr>
              <a:t>para</a:t>
            </a:r>
            <a:r>
              <a:rPr sz="1200" b="1" spc="-35" dirty="0">
                <a:solidFill>
                  <a:srgbClr val="0A5394"/>
                </a:solidFill>
                <a:latin typeface="DejaVu Sans"/>
                <a:cs typeface="DejaVu Sans"/>
              </a:rPr>
              <a:t> </a:t>
            </a:r>
            <a:r>
              <a:rPr sz="1200" b="1" dirty="0">
                <a:solidFill>
                  <a:srgbClr val="0A5394"/>
                </a:solidFill>
                <a:latin typeface="DejaVu Sans"/>
                <a:cs typeface="DejaVu Sans"/>
              </a:rPr>
              <a:t>mejorar</a:t>
            </a:r>
            <a:r>
              <a:rPr sz="1200" b="1" spc="-30" dirty="0">
                <a:solidFill>
                  <a:srgbClr val="0A5394"/>
                </a:solidFill>
                <a:latin typeface="DejaVu Sans"/>
                <a:cs typeface="DejaVu Sans"/>
              </a:rPr>
              <a:t> </a:t>
            </a:r>
            <a:r>
              <a:rPr sz="1200" b="1" spc="-25" dirty="0">
                <a:solidFill>
                  <a:srgbClr val="0A5394"/>
                </a:solidFill>
                <a:latin typeface="DejaVu Sans"/>
                <a:cs typeface="DejaVu Sans"/>
              </a:rPr>
              <a:t>su</a:t>
            </a:r>
            <a:endParaRPr sz="1200" dirty="0">
              <a:latin typeface="DejaVu Sans"/>
              <a:cs typeface="DejaVu Sans"/>
            </a:endParaRPr>
          </a:p>
          <a:p>
            <a:pPr marL="12700">
              <a:lnSpc>
                <a:spcPct val="100000"/>
              </a:lnSpc>
              <a:spcBef>
                <a:spcPts val="359"/>
              </a:spcBef>
            </a:pPr>
            <a:r>
              <a:rPr sz="1200" b="1" dirty="0">
                <a:solidFill>
                  <a:srgbClr val="0A5394"/>
                </a:solidFill>
                <a:latin typeface="DejaVu Sans"/>
                <a:cs typeface="DejaVu Sans"/>
              </a:rPr>
              <a:t>rendimiento</a:t>
            </a:r>
            <a:r>
              <a:rPr sz="1200" b="1" spc="-55" dirty="0">
                <a:solidFill>
                  <a:srgbClr val="0A5394"/>
                </a:solidFill>
                <a:latin typeface="DejaVu Sans"/>
                <a:cs typeface="DejaVu Sans"/>
              </a:rPr>
              <a:t> </a:t>
            </a:r>
            <a:r>
              <a:rPr sz="1200" dirty="0">
                <a:latin typeface="DejaVu Sans"/>
                <a:cs typeface="DejaVu Sans"/>
              </a:rPr>
              <a:t>con</a:t>
            </a:r>
            <a:r>
              <a:rPr sz="1200" spc="-10" dirty="0">
                <a:latin typeface="DejaVu Sans"/>
                <a:cs typeface="DejaVu Sans"/>
              </a:rPr>
              <a:t> </a:t>
            </a:r>
            <a:r>
              <a:rPr sz="1200" dirty="0">
                <a:latin typeface="DejaVu Sans"/>
                <a:cs typeface="DejaVu Sans"/>
              </a:rPr>
              <a:t>el</a:t>
            </a:r>
            <a:r>
              <a:rPr sz="1200" spc="-10" dirty="0">
                <a:latin typeface="DejaVu Sans"/>
                <a:cs typeface="DejaVu Sans"/>
              </a:rPr>
              <a:t> tiempo.</a:t>
            </a:r>
            <a:endParaRPr sz="1200" dirty="0">
              <a:latin typeface="DejaVu Sans"/>
              <a:cs typeface="DejaVu Sans"/>
            </a:endParaRPr>
          </a:p>
        </p:txBody>
      </p:sp>
      <p:pic>
        <p:nvPicPr>
          <p:cNvPr id="12" name="object 12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8172448" y="2609849"/>
            <a:ext cx="171449" cy="228599"/>
          </a:xfrm>
          <a:prstGeom prst="rect">
            <a:avLst/>
          </a:prstGeom>
        </p:spPr>
      </p:pic>
      <p:sp>
        <p:nvSpPr>
          <p:cNvPr id="13" name="object 13"/>
          <p:cNvSpPr txBox="1"/>
          <p:nvPr/>
        </p:nvSpPr>
        <p:spPr>
          <a:xfrm>
            <a:off x="8198891" y="2606675"/>
            <a:ext cx="122555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spc="-50" dirty="0">
                <a:solidFill>
                  <a:srgbClr val="FFFFFF"/>
                </a:solidFill>
                <a:latin typeface="DejaVu Sans"/>
                <a:cs typeface="DejaVu Sans"/>
              </a:rPr>
              <a:t>5</a:t>
            </a:r>
            <a:endParaRPr sz="1200">
              <a:latin typeface="DejaVu Sans"/>
              <a:cs typeface="DejaVu Sans"/>
            </a:endParaRPr>
          </a:p>
        </p:txBody>
      </p:sp>
      <p:pic>
        <p:nvPicPr>
          <p:cNvPr id="14" name="object 14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8172448" y="3143249"/>
            <a:ext cx="200024" cy="228599"/>
          </a:xfrm>
          <a:prstGeom prst="rect">
            <a:avLst/>
          </a:prstGeom>
        </p:spPr>
      </p:pic>
      <p:sp>
        <p:nvSpPr>
          <p:cNvPr id="15" name="object 15"/>
          <p:cNvSpPr txBox="1"/>
          <p:nvPr/>
        </p:nvSpPr>
        <p:spPr>
          <a:xfrm>
            <a:off x="8209309" y="3140075"/>
            <a:ext cx="122555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spc="-50" dirty="0">
                <a:solidFill>
                  <a:srgbClr val="FFFFFF"/>
                </a:solidFill>
                <a:latin typeface="DejaVu Sans"/>
                <a:cs typeface="DejaVu Sans"/>
              </a:rPr>
              <a:t>4</a:t>
            </a:r>
            <a:endParaRPr sz="1200">
              <a:latin typeface="DejaVu Sans"/>
              <a:cs typeface="DejaVu Sans"/>
            </a:endParaRPr>
          </a:p>
        </p:txBody>
      </p:sp>
      <p:pic>
        <p:nvPicPr>
          <p:cNvPr id="16" name="object 16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8172448" y="3676649"/>
            <a:ext cx="152399" cy="228599"/>
          </a:xfrm>
          <a:prstGeom prst="rect">
            <a:avLst/>
          </a:prstGeom>
        </p:spPr>
      </p:pic>
      <p:sp>
        <p:nvSpPr>
          <p:cNvPr id="17" name="object 17"/>
          <p:cNvSpPr txBox="1"/>
          <p:nvPr/>
        </p:nvSpPr>
        <p:spPr>
          <a:xfrm>
            <a:off x="8185199" y="3673475"/>
            <a:ext cx="122555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spc="-50" dirty="0">
                <a:solidFill>
                  <a:srgbClr val="FFFFFF"/>
                </a:solidFill>
                <a:latin typeface="DejaVu Sans"/>
                <a:cs typeface="DejaVu Sans"/>
              </a:rPr>
              <a:t>5</a:t>
            </a:r>
            <a:endParaRPr sz="1200">
              <a:latin typeface="DejaVu Sans"/>
              <a:cs typeface="DejaVu Sans"/>
            </a:endParaRPr>
          </a:p>
        </p:txBody>
      </p:sp>
      <p:pic>
        <p:nvPicPr>
          <p:cNvPr id="18" name="object 18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8172448" y="4210049"/>
            <a:ext cx="152399" cy="228599"/>
          </a:xfrm>
          <a:prstGeom prst="rect">
            <a:avLst/>
          </a:prstGeom>
        </p:spPr>
      </p:pic>
      <p:sp>
        <p:nvSpPr>
          <p:cNvPr id="19" name="object 19"/>
          <p:cNvSpPr txBox="1"/>
          <p:nvPr/>
        </p:nvSpPr>
        <p:spPr>
          <a:xfrm>
            <a:off x="8189664" y="4206875"/>
            <a:ext cx="122555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spc="-50" dirty="0">
                <a:solidFill>
                  <a:srgbClr val="FFFFFF"/>
                </a:solidFill>
                <a:latin typeface="DejaVu Sans"/>
                <a:cs typeface="DejaVu Sans"/>
              </a:rPr>
              <a:t>3</a:t>
            </a:r>
            <a:endParaRPr sz="1200">
              <a:latin typeface="DejaVu Sans"/>
              <a:cs typeface="DejaVu Sans"/>
            </a:endParaRPr>
          </a:p>
        </p:txBody>
      </p:sp>
      <p:pic>
        <p:nvPicPr>
          <p:cNvPr id="20" name="object 20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8172448" y="4743449"/>
            <a:ext cx="171449" cy="228599"/>
          </a:xfrm>
          <a:prstGeom prst="rect">
            <a:avLst/>
          </a:prstGeom>
        </p:spPr>
      </p:pic>
      <p:sp>
        <p:nvSpPr>
          <p:cNvPr id="21" name="object 21"/>
          <p:cNvSpPr txBox="1"/>
          <p:nvPr/>
        </p:nvSpPr>
        <p:spPr>
          <a:xfrm>
            <a:off x="8196212" y="4740275"/>
            <a:ext cx="122555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spc="-50" dirty="0">
                <a:solidFill>
                  <a:srgbClr val="FFFFFF"/>
                </a:solidFill>
                <a:latin typeface="DejaVu Sans"/>
                <a:cs typeface="DejaVu Sans"/>
              </a:rPr>
              <a:t>4</a:t>
            </a:r>
            <a:endParaRPr sz="1200">
              <a:latin typeface="DejaVu Sans"/>
              <a:cs typeface="DejaVu Sans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8403083" y="2446654"/>
            <a:ext cx="2731135" cy="26162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9370" marR="812165">
              <a:lnSpc>
                <a:spcPct val="125000"/>
              </a:lnSpc>
              <a:spcBef>
                <a:spcPts val="100"/>
              </a:spcBef>
            </a:pPr>
            <a:r>
              <a:rPr sz="1200" b="1" dirty="0">
                <a:latin typeface="DejaVu Sans"/>
                <a:cs typeface="DejaVu Sans"/>
              </a:rPr>
              <a:t>Autonomía:</a:t>
            </a:r>
            <a:r>
              <a:rPr sz="1200" b="1" spc="-65" dirty="0">
                <a:latin typeface="DejaVu Sans"/>
                <a:cs typeface="DejaVu Sans"/>
              </a:rPr>
              <a:t> </a:t>
            </a:r>
            <a:r>
              <a:rPr sz="1200" dirty="0">
                <a:latin typeface="DejaVu Sans"/>
                <a:cs typeface="DejaVu Sans"/>
              </a:rPr>
              <a:t>Operan</a:t>
            </a:r>
            <a:r>
              <a:rPr sz="1200" spc="-20" dirty="0">
                <a:latin typeface="DejaVu Sans"/>
                <a:cs typeface="DejaVu Sans"/>
              </a:rPr>
              <a:t> </a:t>
            </a:r>
            <a:r>
              <a:rPr sz="1200" spc="-25" dirty="0">
                <a:latin typeface="DejaVu Sans"/>
                <a:cs typeface="DejaVu Sans"/>
              </a:rPr>
              <a:t>sin </a:t>
            </a:r>
            <a:r>
              <a:rPr sz="1200" dirty="0">
                <a:latin typeface="DejaVu Sans"/>
                <a:cs typeface="DejaVu Sans"/>
              </a:rPr>
              <a:t>supervisión</a:t>
            </a:r>
            <a:r>
              <a:rPr sz="1200" spc="-70" dirty="0">
                <a:latin typeface="DejaVu Sans"/>
                <a:cs typeface="DejaVu Sans"/>
              </a:rPr>
              <a:t> </a:t>
            </a:r>
            <a:r>
              <a:rPr sz="1200" spc="-10" dirty="0">
                <a:latin typeface="DejaVu Sans"/>
                <a:cs typeface="DejaVu Sans"/>
              </a:rPr>
              <a:t>constante</a:t>
            </a:r>
            <a:endParaRPr sz="1200" dirty="0">
              <a:latin typeface="DejaVu Sans"/>
              <a:cs typeface="DejaVu Sans"/>
            </a:endParaRPr>
          </a:p>
          <a:p>
            <a:pPr marL="60325" marR="410209">
              <a:lnSpc>
                <a:spcPct val="125000"/>
              </a:lnSpc>
              <a:spcBef>
                <a:spcPts val="600"/>
              </a:spcBef>
            </a:pPr>
            <a:r>
              <a:rPr sz="1200" b="1" dirty="0">
                <a:latin typeface="DejaVu Sans"/>
                <a:cs typeface="DejaVu Sans"/>
              </a:rPr>
              <a:t>Aprendizaje:</a:t>
            </a:r>
            <a:r>
              <a:rPr sz="1200" b="1" spc="-75" dirty="0">
                <a:latin typeface="DejaVu Sans"/>
                <a:cs typeface="DejaVu Sans"/>
              </a:rPr>
              <a:t> </a:t>
            </a:r>
            <a:r>
              <a:rPr sz="1200" dirty="0">
                <a:latin typeface="DejaVu Sans"/>
                <a:cs typeface="DejaVu Sans"/>
              </a:rPr>
              <a:t>Mejoran</a:t>
            </a:r>
            <a:r>
              <a:rPr sz="1200" spc="-25" dirty="0">
                <a:latin typeface="DejaVu Sans"/>
                <a:cs typeface="DejaVu Sans"/>
              </a:rPr>
              <a:t> </a:t>
            </a:r>
            <a:r>
              <a:rPr sz="1200" dirty="0">
                <a:latin typeface="DejaVu Sans"/>
                <a:cs typeface="DejaVu Sans"/>
              </a:rPr>
              <a:t>con</a:t>
            </a:r>
            <a:r>
              <a:rPr sz="1200" spc="-20" dirty="0">
                <a:latin typeface="DejaVu Sans"/>
                <a:cs typeface="DejaVu Sans"/>
              </a:rPr>
              <a:t> </a:t>
            </a:r>
            <a:r>
              <a:rPr sz="1200" spc="-25" dirty="0">
                <a:latin typeface="DejaVu Sans"/>
                <a:cs typeface="DejaVu Sans"/>
              </a:rPr>
              <a:t>la </a:t>
            </a:r>
            <a:r>
              <a:rPr sz="1200" spc="-10" dirty="0">
                <a:latin typeface="DejaVu Sans"/>
                <a:cs typeface="DejaVu Sans"/>
              </a:rPr>
              <a:t>experiencia</a:t>
            </a:r>
            <a:endParaRPr sz="1200" dirty="0">
              <a:latin typeface="DejaVu Sans"/>
              <a:cs typeface="DejaVu Sans"/>
            </a:endParaRPr>
          </a:p>
          <a:p>
            <a:pPr marL="12700" marR="5080">
              <a:lnSpc>
                <a:spcPct val="125000"/>
              </a:lnSpc>
              <a:spcBef>
                <a:spcPts val="600"/>
              </a:spcBef>
            </a:pPr>
            <a:r>
              <a:rPr sz="1200" b="1" dirty="0">
                <a:latin typeface="DejaVu Sans"/>
                <a:cs typeface="DejaVu Sans"/>
              </a:rPr>
              <a:t>Procesamiento:</a:t>
            </a:r>
            <a:r>
              <a:rPr sz="1200" b="1" spc="-70" dirty="0">
                <a:latin typeface="DejaVu Sans"/>
                <a:cs typeface="DejaVu Sans"/>
              </a:rPr>
              <a:t> </a:t>
            </a:r>
            <a:r>
              <a:rPr sz="1200" dirty="0">
                <a:latin typeface="DejaVu Sans"/>
                <a:cs typeface="DejaVu Sans"/>
              </a:rPr>
              <a:t>Analizan</a:t>
            </a:r>
            <a:r>
              <a:rPr sz="1200" spc="-25" dirty="0">
                <a:latin typeface="DejaVu Sans"/>
                <a:cs typeface="DejaVu Sans"/>
              </a:rPr>
              <a:t> </a:t>
            </a:r>
            <a:r>
              <a:rPr sz="1200" spc="-10" dirty="0">
                <a:latin typeface="DejaVu Sans"/>
                <a:cs typeface="DejaVu Sans"/>
              </a:rPr>
              <a:t>grandes </a:t>
            </a:r>
            <a:r>
              <a:rPr sz="1200" dirty="0">
                <a:latin typeface="DejaVu Sans"/>
                <a:cs typeface="DejaVu Sans"/>
              </a:rPr>
              <a:t>volúmenes</a:t>
            </a:r>
            <a:r>
              <a:rPr sz="1200" spc="-35" dirty="0">
                <a:latin typeface="DejaVu Sans"/>
                <a:cs typeface="DejaVu Sans"/>
              </a:rPr>
              <a:t> </a:t>
            </a:r>
            <a:r>
              <a:rPr sz="1200" dirty="0">
                <a:latin typeface="DejaVu Sans"/>
                <a:cs typeface="DejaVu Sans"/>
              </a:rPr>
              <a:t>de</a:t>
            </a:r>
            <a:r>
              <a:rPr sz="1200" spc="-35" dirty="0">
                <a:latin typeface="DejaVu Sans"/>
                <a:cs typeface="DejaVu Sans"/>
              </a:rPr>
              <a:t> </a:t>
            </a:r>
            <a:r>
              <a:rPr sz="1200" spc="-10" dirty="0">
                <a:latin typeface="DejaVu Sans"/>
                <a:cs typeface="DejaVu Sans"/>
              </a:rPr>
              <a:t>datos</a:t>
            </a:r>
            <a:endParaRPr sz="1200" dirty="0">
              <a:latin typeface="DejaVu Sans"/>
              <a:cs typeface="DejaVu Sans"/>
            </a:endParaRPr>
          </a:p>
          <a:p>
            <a:pPr marL="20955" marR="269240">
              <a:lnSpc>
                <a:spcPct val="125000"/>
              </a:lnSpc>
              <a:spcBef>
                <a:spcPts val="600"/>
              </a:spcBef>
            </a:pPr>
            <a:r>
              <a:rPr sz="1200" b="1" dirty="0">
                <a:latin typeface="DejaVu Sans"/>
                <a:cs typeface="DejaVu Sans"/>
              </a:rPr>
              <a:t>Colaboración:</a:t>
            </a:r>
            <a:r>
              <a:rPr sz="1200" b="1" spc="-75" dirty="0">
                <a:latin typeface="DejaVu Sans"/>
                <a:cs typeface="DejaVu Sans"/>
              </a:rPr>
              <a:t> </a:t>
            </a:r>
            <a:r>
              <a:rPr sz="1200" dirty="0">
                <a:latin typeface="DejaVu Sans"/>
                <a:cs typeface="DejaVu Sans"/>
              </a:rPr>
              <a:t>Interactúan</a:t>
            </a:r>
            <a:r>
              <a:rPr sz="1200" spc="-35" dirty="0">
                <a:latin typeface="DejaVu Sans"/>
                <a:cs typeface="DejaVu Sans"/>
              </a:rPr>
              <a:t> </a:t>
            </a:r>
            <a:r>
              <a:rPr sz="1200" spc="-25" dirty="0">
                <a:latin typeface="DejaVu Sans"/>
                <a:cs typeface="DejaVu Sans"/>
              </a:rPr>
              <a:t>con </a:t>
            </a:r>
            <a:r>
              <a:rPr sz="1200" dirty="0">
                <a:latin typeface="DejaVu Sans"/>
                <a:cs typeface="DejaVu Sans"/>
              </a:rPr>
              <a:t>humanos</a:t>
            </a:r>
            <a:r>
              <a:rPr sz="1200" spc="-35" dirty="0">
                <a:latin typeface="DejaVu Sans"/>
                <a:cs typeface="DejaVu Sans"/>
              </a:rPr>
              <a:t> </a:t>
            </a:r>
            <a:r>
              <a:rPr sz="1200" dirty="0">
                <a:latin typeface="DejaVu Sans"/>
                <a:cs typeface="DejaVu Sans"/>
              </a:rPr>
              <a:t>y</a:t>
            </a:r>
            <a:r>
              <a:rPr sz="1200" spc="-30" dirty="0">
                <a:latin typeface="DejaVu Sans"/>
                <a:cs typeface="DejaVu Sans"/>
              </a:rPr>
              <a:t> </a:t>
            </a:r>
            <a:r>
              <a:rPr sz="1200" spc="-10" dirty="0">
                <a:latin typeface="DejaVu Sans"/>
                <a:cs typeface="DejaVu Sans"/>
              </a:rPr>
              <a:t>sistemas</a:t>
            </a:r>
            <a:endParaRPr sz="1200" dirty="0">
              <a:latin typeface="DejaVu Sans"/>
              <a:cs typeface="DejaVu Sans"/>
            </a:endParaRPr>
          </a:p>
          <a:p>
            <a:pPr marL="34290" marR="434975">
              <a:lnSpc>
                <a:spcPct val="125000"/>
              </a:lnSpc>
              <a:spcBef>
                <a:spcPts val="600"/>
              </a:spcBef>
            </a:pPr>
            <a:r>
              <a:rPr sz="1200" b="1" spc="-10" dirty="0">
                <a:latin typeface="DejaVu Sans"/>
                <a:cs typeface="DejaVu Sans"/>
              </a:rPr>
              <a:t>Adaptabilidad:</a:t>
            </a:r>
            <a:r>
              <a:rPr sz="1200" b="1" spc="-45" dirty="0">
                <a:latin typeface="DejaVu Sans"/>
                <a:cs typeface="DejaVu Sans"/>
              </a:rPr>
              <a:t> </a:t>
            </a:r>
            <a:r>
              <a:rPr sz="1200" dirty="0">
                <a:latin typeface="DejaVu Sans"/>
                <a:cs typeface="DejaVu Sans"/>
              </a:rPr>
              <a:t>Se ajustan </a:t>
            </a:r>
            <a:r>
              <a:rPr sz="1200" spc="-50" dirty="0">
                <a:latin typeface="DejaVu Sans"/>
                <a:cs typeface="DejaVu Sans"/>
              </a:rPr>
              <a:t>a </a:t>
            </a:r>
            <a:r>
              <a:rPr sz="1200" dirty="0">
                <a:latin typeface="DejaVu Sans"/>
                <a:cs typeface="DejaVu Sans"/>
              </a:rPr>
              <a:t>nuevos</a:t>
            </a:r>
            <a:r>
              <a:rPr sz="1200" spc="-45" dirty="0">
                <a:latin typeface="DejaVu Sans"/>
                <a:cs typeface="DejaVu Sans"/>
              </a:rPr>
              <a:t> </a:t>
            </a:r>
            <a:r>
              <a:rPr sz="1200" spc="-10" dirty="0">
                <a:latin typeface="DejaVu Sans"/>
                <a:cs typeface="DejaVu Sans"/>
              </a:rPr>
              <a:t>escenarios</a:t>
            </a:r>
            <a:endParaRPr sz="1200" dirty="0">
              <a:latin typeface="DejaVu Sans"/>
              <a:cs typeface="DejaVu Sans"/>
            </a:endParaRPr>
          </a:p>
        </p:txBody>
      </p:sp>
      <p:grpSp>
        <p:nvGrpSpPr>
          <p:cNvPr id="23" name="object 23"/>
          <p:cNvGrpSpPr/>
          <p:nvPr/>
        </p:nvGrpSpPr>
        <p:grpSpPr>
          <a:xfrm>
            <a:off x="0" y="6057899"/>
            <a:ext cx="12192000" cy="952500"/>
            <a:chOff x="0" y="6057899"/>
            <a:chExt cx="12192000" cy="952500"/>
          </a:xfrm>
        </p:grpSpPr>
        <p:sp>
          <p:nvSpPr>
            <p:cNvPr id="24" name="object 24"/>
            <p:cNvSpPr/>
            <p:nvPr/>
          </p:nvSpPr>
          <p:spPr>
            <a:xfrm>
              <a:off x="0" y="6057899"/>
              <a:ext cx="12192000" cy="952500"/>
            </a:xfrm>
            <a:custGeom>
              <a:avLst/>
              <a:gdLst/>
              <a:ahLst/>
              <a:cxnLst/>
              <a:rect l="l" t="t" r="r" b="b"/>
              <a:pathLst>
                <a:path w="12192000" h="952500">
                  <a:moveTo>
                    <a:pt x="12191999" y="952499"/>
                  </a:moveTo>
                  <a:lnTo>
                    <a:pt x="0" y="952499"/>
                  </a:lnTo>
                  <a:lnTo>
                    <a:pt x="0" y="0"/>
                  </a:lnTo>
                  <a:lnTo>
                    <a:pt x="12191999" y="0"/>
                  </a:lnTo>
                  <a:lnTo>
                    <a:pt x="12191999" y="952499"/>
                  </a:lnTo>
                  <a:close/>
                </a:path>
              </a:pathLst>
            </a:custGeom>
            <a:solidFill>
              <a:srgbClr val="E8ECE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" name="object 25"/>
            <p:cNvSpPr/>
            <p:nvPr/>
          </p:nvSpPr>
          <p:spPr>
            <a:xfrm>
              <a:off x="11048999" y="6248399"/>
              <a:ext cx="571500" cy="571500"/>
            </a:xfrm>
            <a:custGeom>
              <a:avLst/>
              <a:gdLst/>
              <a:ahLst/>
              <a:cxnLst/>
              <a:rect l="l" t="t" r="r" b="b"/>
              <a:pathLst>
                <a:path w="571500" h="571500">
                  <a:moveTo>
                    <a:pt x="285749" y="571499"/>
                  </a:moveTo>
                  <a:lnTo>
                    <a:pt x="243820" y="568406"/>
                  </a:lnTo>
                  <a:lnTo>
                    <a:pt x="202799" y="559195"/>
                  </a:lnTo>
                  <a:lnTo>
                    <a:pt x="163574" y="544064"/>
                  </a:lnTo>
                  <a:lnTo>
                    <a:pt x="126993" y="523341"/>
                  </a:lnTo>
                  <a:lnTo>
                    <a:pt x="93851" y="497476"/>
                  </a:lnTo>
                  <a:lnTo>
                    <a:pt x="64863" y="467027"/>
                  </a:lnTo>
                  <a:lnTo>
                    <a:pt x="40654" y="432654"/>
                  </a:lnTo>
                  <a:lnTo>
                    <a:pt x="21751" y="395100"/>
                  </a:lnTo>
                  <a:lnTo>
                    <a:pt x="8562" y="355180"/>
                  </a:lnTo>
                  <a:lnTo>
                    <a:pt x="1376" y="313758"/>
                  </a:lnTo>
                  <a:lnTo>
                    <a:pt x="0" y="285749"/>
                  </a:lnTo>
                  <a:lnTo>
                    <a:pt x="344" y="271728"/>
                  </a:lnTo>
                  <a:lnTo>
                    <a:pt x="5489" y="230002"/>
                  </a:lnTo>
                  <a:lnTo>
                    <a:pt x="16703" y="189483"/>
                  </a:lnTo>
                  <a:lnTo>
                    <a:pt x="33740" y="151047"/>
                  </a:lnTo>
                  <a:lnTo>
                    <a:pt x="56233" y="115528"/>
                  </a:lnTo>
                  <a:lnTo>
                    <a:pt x="83693" y="83693"/>
                  </a:lnTo>
                  <a:lnTo>
                    <a:pt x="115527" y="56233"/>
                  </a:lnTo>
                  <a:lnTo>
                    <a:pt x="151046" y="33740"/>
                  </a:lnTo>
                  <a:lnTo>
                    <a:pt x="189482" y="16703"/>
                  </a:lnTo>
                  <a:lnTo>
                    <a:pt x="230001" y="5489"/>
                  </a:lnTo>
                  <a:lnTo>
                    <a:pt x="271728" y="344"/>
                  </a:lnTo>
                  <a:lnTo>
                    <a:pt x="285749" y="0"/>
                  </a:lnTo>
                  <a:lnTo>
                    <a:pt x="299771" y="344"/>
                  </a:lnTo>
                  <a:lnTo>
                    <a:pt x="341497" y="5489"/>
                  </a:lnTo>
                  <a:lnTo>
                    <a:pt x="382017" y="16703"/>
                  </a:lnTo>
                  <a:lnTo>
                    <a:pt x="420451" y="33740"/>
                  </a:lnTo>
                  <a:lnTo>
                    <a:pt x="455971" y="56233"/>
                  </a:lnTo>
                  <a:lnTo>
                    <a:pt x="487806" y="83693"/>
                  </a:lnTo>
                  <a:lnTo>
                    <a:pt x="515266" y="115528"/>
                  </a:lnTo>
                  <a:lnTo>
                    <a:pt x="537758" y="151047"/>
                  </a:lnTo>
                  <a:lnTo>
                    <a:pt x="554796" y="189483"/>
                  </a:lnTo>
                  <a:lnTo>
                    <a:pt x="566008" y="230002"/>
                  </a:lnTo>
                  <a:lnTo>
                    <a:pt x="571156" y="271728"/>
                  </a:lnTo>
                  <a:lnTo>
                    <a:pt x="571499" y="285749"/>
                  </a:lnTo>
                  <a:lnTo>
                    <a:pt x="571156" y="299771"/>
                  </a:lnTo>
                  <a:lnTo>
                    <a:pt x="566008" y="341495"/>
                  </a:lnTo>
                  <a:lnTo>
                    <a:pt x="554796" y="382015"/>
                  </a:lnTo>
                  <a:lnTo>
                    <a:pt x="537758" y="420451"/>
                  </a:lnTo>
                  <a:lnTo>
                    <a:pt x="515266" y="455970"/>
                  </a:lnTo>
                  <a:lnTo>
                    <a:pt x="487806" y="487805"/>
                  </a:lnTo>
                  <a:lnTo>
                    <a:pt x="455971" y="515266"/>
                  </a:lnTo>
                  <a:lnTo>
                    <a:pt x="420451" y="537758"/>
                  </a:lnTo>
                  <a:lnTo>
                    <a:pt x="382017" y="554795"/>
                  </a:lnTo>
                  <a:lnTo>
                    <a:pt x="341497" y="566008"/>
                  </a:lnTo>
                  <a:lnTo>
                    <a:pt x="299771" y="571155"/>
                  </a:lnTo>
                  <a:lnTo>
                    <a:pt x="285749" y="571499"/>
                  </a:lnTo>
                  <a:close/>
                </a:path>
              </a:pathLst>
            </a:custGeom>
            <a:solidFill>
              <a:srgbClr val="0A539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6" name="object 26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11220449" y="6438899"/>
              <a:ext cx="238124" cy="190499"/>
            </a:xfrm>
            <a:prstGeom prst="rect">
              <a:avLst/>
            </a:prstGeom>
          </p:spPr>
        </p:pic>
        <p:pic>
          <p:nvPicPr>
            <p:cNvPr id="28" name="object 28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10506074" y="6591299"/>
              <a:ext cx="133349" cy="133349"/>
            </a:xfrm>
            <a:prstGeom prst="rect">
              <a:avLst/>
            </a:prstGeom>
          </p:spPr>
        </p:pic>
      </p:grpSp>
      <p:sp>
        <p:nvSpPr>
          <p:cNvPr id="29" name="object 29"/>
          <p:cNvSpPr txBox="1"/>
          <p:nvPr/>
        </p:nvSpPr>
        <p:spPr>
          <a:xfrm>
            <a:off x="558800" y="6427613"/>
            <a:ext cx="3961765" cy="203200"/>
          </a:xfrm>
          <a:prstGeom prst="rect">
            <a:avLst/>
          </a:prstGeom>
        </p:spPr>
        <p:txBody>
          <a:bodyPr vert="horz" wrap="square" lIns="0" tIns="12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"/>
              </a:spcBef>
            </a:pPr>
            <a:r>
              <a:rPr sz="1200" dirty="0">
                <a:solidFill>
                  <a:srgbClr val="4A5462"/>
                </a:solidFill>
                <a:latin typeface="DejaVu Sans"/>
                <a:cs typeface="DejaVu Sans"/>
              </a:rPr>
              <a:t>Efecto</a:t>
            </a:r>
            <a:r>
              <a:rPr sz="1200" spc="-30" dirty="0">
                <a:solidFill>
                  <a:srgbClr val="4A5462"/>
                </a:solidFill>
                <a:latin typeface="DejaVu Sans"/>
                <a:cs typeface="DejaVu Sans"/>
              </a:rPr>
              <a:t> </a:t>
            </a:r>
            <a:r>
              <a:rPr sz="1200" dirty="0">
                <a:solidFill>
                  <a:srgbClr val="4A5462"/>
                </a:solidFill>
                <a:latin typeface="DejaVu Sans"/>
                <a:cs typeface="DejaVu Sans"/>
              </a:rPr>
              <a:t>de</a:t>
            </a:r>
            <a:r>
              <a:rPr sz="1200" spc="-30" dirty="0">
                <a:solidFill>
                  <a:srgbClr val="4A5462"/>
                </a:solidFill>
                <a:latin typeface="DejaVu Sans"/>
                <a:cs typeface="DejaVu Sans"/>
              </a:rPr>
              <a:t> </a:t>
            </a:r>
            <a:r>
              <a:rPr sz="1200" dirty="0">
                <a:solidFill>
                  <a:srgbClr val="4A5462"/>
                </a:solidFill>
                <a:latin typeface="DejaVu Sans"/>
                <a:cs typeface="DejaVu Sans"/>
              </a:rPr>
              <a:t>la</a:t>
            </a:r>
            <a:r>
              <a:rPr sz="1200" spc="-30" dirty="0">
                <a:solidFill>
                  <a:srgbClr val="4A5462"/>
                </a:solidFill>
                <a:latin typeface="DejaVu Sans"/>
                <a:cs typeface="DejaVu Sans"/>
              </a:rPr>
              <a:t> </a:t>
            </a:r>
            <a:r>
              <a:rPr sz="1200" dirty="0">
                <a:solidFill>
                  <a:srgbClr val="4A5462"/>
                </a:solidFill>
                <a:latin typeface="DejaVu Sans"/>
                <a:cs typeface="DejaVu Sans"/>
              </a:rPr>
              <a:t>Inteligencia</a:t>
            </a:r>
            <a:r>
              <a:rPr sz="1200" spc="-25" dirty="0">
                <a:solidFill>
                  <a:srgbClr val="4A5462"/>
                </a:solidFill>
                <a:latin typeface="DejaVu Sans"/>
                <a:cs typeface="DejaVu Sans"/>
              </a:rPr>
              <a:t> </a:t>
            </a:r>
            <a:r>
              <a:rPr sz="1200" dirty="0">
                <a:solidFill>
                  <a:srgbClr val="4A5462"/>
                </a:solidFill>
                <a:latin typeface="DejaVu Sans"/>
                <a:cs typeface="DejaVu Sans"/>
              </a:rPr>
              <a:t>Artificial</a:t>
            </a:r>
            <a:r>
              <a:rPr sz="1200" spc="-30" dirty="0">
                <a:solidFill>
                  <a:srgbClr val="4A5462"/>
                </a:solidFill>
                <a:latin typeface="DejaVu Sans"/>
                <a:cs typeface="DejaVu Sans"/>
              </a:rPr>
              <a:t> </a:t>
            </a:r>
            <a:r>
              <a:rPr sz="1200" dirty="0">
                <a:solidFill>
                  <a:srgbClr val="4A5462"/>
                </a:solidFill>
                <a:latin typeface="DejaVu Sans"/>
                <a:cs typeface="DejaVu Sans"/>
              </a:rPr>
              <a:t>en</a:t>
            </a:r>
            <a:r>
              <a:rPr sz="1200" spc="-30" dirty="0">
                <a:solidFill>
                  <a:srgbClr val="4A5462"/>
                </a:solidFill>
                <a:latin typeface="DejaVu Sans"/>
                <a:cs typeface="DejaVu Sans"/>
              </a:rPr>
              <a:t> </a:t>
            </a:r>
            <a:r>
              <a:rPr sz="1200" dirty="0">
                <a:solidFill>
                  <a:srgbClr val="4A5462"/>
                </a:solidFill>
                <a:latin typeface="DejaVu Sans"/>
                <a:cs typeface="DejaVu Sans"/>
              </a:rPr>
              <a:t>los</a:t>
            </a:r>
            <a:r>
              <a:rPr sz="1200" spc="-30" dirty="0">
                <a:solidFill>
                  <a:srgbClr val="4A5462"/>
                </a:solidFill>
                <a:latin typeface="DejaVu Sans"/>
                <a:cs typeface="DejaVu Sans"/>
              </a:rPr>
              <a:t> </a:t>
            </a:r>
            <a:r>
              <a:rPr sz="1200" spc="-10" dirty="0">
                <a:solidFill>
                  <a:srgbClr val="4A5462"/>
                </a:solidFill>
                <a:latin typeface="DejaVu Sans"/>
                <a:cs typeface="DejaVu Sans"/>
              </a:rPr>
              <a:t>Contadores</a:t>
            </a:r>
            <a:endParaRPr sz="1200">
              <a:latin typeface="DejaVu Sans"/>
              <a:cs typeface="DejaVu Sans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object 2">
            <a:extLst>
              <a:ext uri="{FF2B5EF4-FFF2-40B4-BE49-F238E27FC236}">
                <a16:creationId xmlns:a16="http://schemas.microsoft.com/office/drawing/2014/main" id="{3E44E800-EDD8-A17F-D5AF-4342616A4561}"/>
              </a:ext>
            </a:extLst>
          </p:cNvPr>
          <p:cNvGrpSpPr/>
          <p:nvPr/>
        </p:nvGrpSpPr>
        <p:grpSpPr>
          <a:xfrm>
            <a:off x="0" y="-1"/>
            <a:ext cx="12192000" cy="6856413"/>
            <a:chOff x="0" y="0"/>
            <a:chExt cx="12192000" cy="6057900"/>
          </a:xfrm>
        </p:grpSpPr>
        <p:sp>
          <p:nvSpPr>
            <p:cNvPr id="5" name="object 3">
              <a:extLst>
                <a:ext uri="{FF2B5EF4-FFF2-40B4-BE49-F238E27FC236}">
                  <a16:creationId xmlns:a16="http://schemas.microsoft.com/office/drawing/2014/main" id="{5F619310-9C6C-823F-C444-EF4939C03983}"/>
                </a:ext>
              </a:extLst>
            </p:cNvPr>
            <p:cNvSpPr/>
            <p:nvPr/>
          </p:nvSpPr>
          <p:spPr>
            <a:xfrm>
              <a:off x="0" y="76199"/>
              <a:ext cx="12192000" cy="5981700"/>
            </a:xfrm>
            <a:custGeom>
              <a:avLst/>
              <a:gdLst/>
              <a:ahLst/>
              <a:cxnLst/>
              <a:rect l="l" t="t" r="r" b="b"/>
              <a:pathLst>
                <a:path w="12192000" h="5981700">
                  <a:moveTo>
                    <a:pt x="0" y="5981699"/>
                  </a:moveTo>
                  <a:lnTo>
                    <a:pt x="12191999" y="5981699"/>
                  </a:lnTo>
                  <a:lnTo>
                    <a:pt x="12191999" y="0"/>
                  </a:lnTo>
                  <a:lnTo>
                    <a:pt x="0" y="0"/>
                  </a:lnTo>
                  <a:lnTo>
                    <a:pt x="0" y="5981699"/>
                  </a:lnTo>
                  <a:close/>
                </a:path>
              </a:pathLst>
            </a:custGeom>
            <a:solidFill>
              <a:srgbClr val="F0F4F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4">
              <a:extLst>
                <a:ext uri="{FF2B5EF4-FFF2-40B4-BE49-F238E27FC236}">
                  <a16:creationId xmlns:a16="http://schemas.microsoft.com/office/drawing/2014/main" id="{488BAC8D-FB39-9E3F-0F1F-1640E844D782}"/>
                </a:ext>
              </a:extLst>
            </p:cNvPr>
            <p:cNvSpPr/>
            <p:nvPr/>
          </p:nvSpPr>
          <p:spPr>
            <a:xfrm>
              <a:off x="0" y="0"/>
              <a:ext cx="12192000" cy="76200"/>
            </a:xfrm>
            <a:custGeom>
              <a:avLst/>
              <a:gdLst/>
              <a:ahLst/>
              <a:cxnLst/>
              <a:rect l="l" t="t" r="r" b="b"/>
              <a:pathLst>
                <a:path w="12192000" h="76200">
                  <a:moveTo>
                    <a:pt x="12191999" y="76199"/>
                  </a:moveTo>
                  <a:lnTo>
                    <a:pt x="0" y="76199"/>
                  </a:lnTo>
                  <a:lnTo>
                    <a:pt x="0" y="0"/>
                  </a:lnTo>
                  <a:lnTo>
                    <a:pt x="12191999" y="0"/>
                  </a:lnTo>
                  <a:lnTo>
                    <a:pt x="12191999" y="76199"/>
                  </a:lnTo>
                  <a:close/>
                </a:path>
              </a:pathLst>
            </a:custGeom>
            <a:solidFill>
              <a:srgbClr val="0A539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7" name="object 5">
            <a:extLst>
              <a:ext uri="{FF2B5EF4-FFF2-40B4-BE49-F238E27FC236}">
                <a16:creationId xmlns:a16="http://schemas.microsoft.com/office/drawing/2014/main" id="{932D4EE9-3CB1-A581-FD9E-5A84F312E8EF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762000" y="634603"/>
            <a:ext cx="8585200" cy="42832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408940">
              <a:lnSpc>
                <a:spcPct val="100000"/>
              </a:lnSpc>
              <a:spcBef>
                <a:spcPts val="100"/>
              </a:spcBef>
            </a:pPr>
            <a:r>
              <a:rPr lang="es-MX" spc="-60" dirty="0"/>
              <a:t>Esquema guía</a:t>
            </a:r>
            <a:r>
              <a:rPr spc="-60" dirty="0"/>
              <a:t> </a:t>
            </a:r>
            <a:r>
              <a:rPr lang="es-MX" spc="-60" dirty="0"/>
              <a:t>para construir un Agente</a:t>
            </a:r>
            <a:r>
              <a:rPr spc="-55" dirty="0"/>
              <a:t> </a:t>
            </a:r>
            <a:r>
              <a:rPr spc="-25" dirty="0"/>
              <a:t>IA</a:t>
            </a:r>
          </a:p>
        </p:txBody>
      </p:sp>
      <p:sp>
        <p:nvSpPr>
          <p:cNvPr id="8" name="Rectángulo: esquinas redondeadas 7">
            <a:extLst>
              <a:ext uri="{FF2B5EF4-FFF2-40B4-BE49-F238E27FC236}">
                <a16:creationId xmlns:a16="http://schemas.microsoft.com/office/drawing/2014/main" id="{F4B9B6F7-6F38-1A54-4A51-01AA32794885}"/>
              </a:ext>
            </a:extLst>
          </p:cNvPr>
          <p:cNvSpPr/>
          <p:nvPr/>
        </p:nvSpPr>
        <p:spPr>
          <a:xfrm>
            <a:off x="762000" y="2345197"/>
            <a:ext cx="2590800" cy="1447800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400" dirty="0"/>
              <a:t>ENTRADAS</a:t>
            </a:r>
            <a:endParaRPr lang="es-EC" sz="2400" dirty="0"/>
          </a:p>
        </p:txBody>
      </p:sp>
      <p:sp>
        <p:nvSpPr>
          <p:cNvPr id="9" name="Rectángulo: esquinas redondeadas 8">
            <a:extLst>
              <a:ext uri="{FF2B5EF4-FFF2-40B4-BE49-F238E27FC236}">
                <a16:creationId xmlns:a16="http://schemas.microsoft.com/office/drawing/2014/main" id="{09555F89-6797-FD2F-4BBD-BAEA8DB2AC81}"/>
              </a:ext>
            </a:extLst>
          </p:cNvPr>
          <p:cNvSpPr/>
          <p:nvPr/>
        </p:nvSpPr>
        <p:spPr>
          <a:xfrm>
            <a:off x="4419600" y="2361406"/>
            <a:ext cx="2590800" cy="1447800"/>
          </a:xfrm>
          <a:prstGeom prst="roundRect">
            <a:avLst/>
          </a:prstGeom>
        </p:spPr>
        <p:style>
          <a:lnRef idx="2">
            <a:schemeClr val="accent5">
              <a:shade val="15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400" dirty="0"/>
              <a:t>PROCESOS</a:t>
            </a:r>
            <a:endParaRPr lang="es-EC" sz="2400" dirty="0"/>
          </a:p>
        </p:txBody>
      </p:sp>
      <p:sp>
        <p:nvSpPr>
          <p:cNvPr id="10" name="Rectángulo: esquinas redondeadas 9">
            <a:extLst>
              <a:ext uri="{FF2B5EF4-FFF2-40B4-BE49-F238E27FC236}">
                <a16:creationId xmlns:a16="http://schemas.microsoft.com/office/drawing/2014/main" id="{FE94D655-4500-33A2-F611-9DBEFF0DC96D}"/>
              </a:ext>
            </a:extLst>
          </p:cNvPr>
          <p:cNvSpPr/>
          <p:nvPr/>
        </p:nvSpPr>
        <p:spPr>
          <a:xfrm>
            <a:off x="8153400" y="2361406"/>
            <a:ext cx="2590800" cy="1447800"/>
          </a:xfrm>
          <a:prstGeom prst="roundRect">
            <a:avLst/>
          </a:prstGeom>
        </p:spPr>
        <p:style>
          <a:lnRef idx="2">
            <a:schemeClr val="accent6">
              <a:shade val="15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400" dirty="0"/>
              <a:t>SALIDAS</a:t>
            </a:r>
            <a:endParaRPr lang="es-EC" sz="2400" dirty="0"/>
          </a:p>
        </p:txBody>
      </p:sp>
      <p:sp>
        <p:nvSpPr>
          <p:cNvPr id="15" name="CuadroTexto 14">
            <a:extLst>
              <a:ext uri="{FF2B5EF4-FFF2-40B4-BE49-F238E27FC236}">
                <a16:creationId xmlns:a16="http://schemas.microsoft.com/office/drawing/2014/main" id="{F9AC8973-0B71-72BE-E309-7715ADFB6688}"/>
              </a:ext>
            </a:extLst>
          </p:cNvPr>
          <p:cNvSpPr txBox="1"/>
          <p:nvPr/>
        </p:nvSpPr>
        <p:spPr>
          <a:xfrm>
            <a:off x="304799" y="4180127"/>
            <a:ext cx="32003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dirty="0"/>
              <a:t>Datos asigna el usuario:</a:t>
            </a:r>
            <a:endParaRPr lang="es-EC" b="1" dirty="0"/>
          </a:p>
        </p:txBody>
      </p:sp>
      <p:sp>
        <p:nvSpPr>
          <p:cNvPr id="16" name="CuadroTexto 15">
            <a:extLst>
              <a:ext uri="{FF2B5EF4-FFF2-40B4-BE49-F238E27FC236}">
                <a16:creationId xmlns:a16="http://schemas.microsoft.com/office/drawing/2014/main" id="{23DFB72A-6F18-837F-EF24-C424CF94634F}"/>
              </a:ext>
            </a:extLst>
          </p:cNvPr>
          <p:cNvSpPr txBox="1"/>
          <p:nvPr/>
        </p:nvSpPr>
        <p:spPr>
          <a:xfrm>
            <a:off x="304800" y="4526918"/>
            <a:ext cx="3200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/>
              <a:t>WhatsApp, Web, Programa</a:t>
            </a:r>
            <a:endParaRPr lang="es-EC" dirty="0"/>
          </a:p>
        </p:txBody>
      </p:sp>
      <p:sp>
        <p:nvSpPr>
          <p:cNvPr id="17" name="CuadroTexto 16">
            <a:extLst>
              <a:ext uri="{FF2B5EF4-FFF2-40B4-BE49-F238E27FC236}">
                <a16:creationId xmlns:a16="http://schemas.microsoft.com/office/drawing/2014/main" id="{8FE24BE9-622F-6698-90EF-834B28C2CA26}"/>
              </a:ext>
            </a:extLst>
          </p:cNvPr>
          <p:cNvSpPr txBox="1"/>
          <p:nvPr/>
        </p:nvSpPr>
        <p:spPr>
          <a:xfrm>
            <a:off x="329938" y="5311421"/>
            <a:ext cx="2819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/>
              <a:t>Solicitudes del Usuario definidas?</a:t>
            </a:r>
            <a:endParaRPr lang="es-EC" dirty="0"/>
          </a:p>
        </p:txBody>
      </p:sp>
      <p:sp>
        <p:nvSpPr>
          <p:cNvPr id="20" name="CuadroTexto 19">
            <a:extLst>
              <a:ext uri="{FF2B5EF4-FFF2-40B4-BE49-F238E27FC236}">
                <a16:creationId xmlns:a16="http://schemas.microsoft.com/office/drawing/2014/main" id="{A935F54A-1D00-F157-37A3-ED0852E550E7}"/>
              </a:ext>
            </a:extLst>
          </p:cNvPr>
          <p:cNvSpPr txBox="1"/>
          <p:nvPr/>
        </p:nvSpPr>
        <p:spPr>
          <a:xfrm>
            <a:off x="4343400" y="4203752"/>
            <a:ext cx="320039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dirty="0"/>
              <a:t>Modelo de IA: Nosotros definimos el comportamiento</a:t>
            </a:r>
            <a:endParaRPr lang="es-EC" b="1" dirty="0"/>
          </a:p>
        </p:txBody>
      </p:sp>
      <p:sp>
        <p:nvSpPr>
          <p:cNvPr id="21" name="CuadroTexto 20">
            <a:extLst>
              <a:ext uri="{FF2B5EF4-FFF2-40B4-BE49-F238E27FC236}">
                <a16:creationId xmlns:a16="http://schemas.microsoft.com/office/drawing/2014/main" id="{21D3EA53-425D-8370-A82C-082BBD0669FC}"/>
              </a:ext>
            </a:extLst>
          </p:cNvPr>
          <p:cNvSpPr txBox="1"/>
          <p:nvPr/>
        </p:nvSpPr>
        <p:spPr>
          <a:xfrm>
            <a:off x="4315119" y="5388736"/>
            <a:ext cx="32003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/>
              <a:t>Selección según la especialidad o eficiencia.</a:t>
            </a:r>
            <a:endParaRPr lang="es-EC" dirty="0"/>
          </a:p>
        </p:txBody>
      </p:sp>
      <p:sp>
        <p:nvSpPr>
          <p:cNvPr id="22" name="CuadroTexto 21">
            <a:extLst>
              <a:ext uri="{FF2B5EF4-FFF2-40B4-BE49-F238E27FC236}">
                <a16:creationId xmlns:a16="http://schemas.microsoft.com/office/drawing/2014/main" id="{27ECCE09-E9B9-71CE-F028-EB1D43DDE090}"/>
              </a:ext>
            </a:extLst>
          </p:cNvPr>
          <p:cNvSpPr txBox="1"/>
          <p:nvPr/>
        </p:nvSpPr>
        <p:spPr>
          <a:xfrm>
            <a:off x="8325438" y="4203426"/>
            <a:ext cx="3200399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dirty="0"/>
              <a:t>Análisis, Reportes, Recordatorios, Citas, Llamadas, Descargas, Notificaciones, Investigaciones, Textos, Imágenes, Videos.</a:t>
            </a:r>
            <a:endParaRPr lang="es-EC" b="1" dirty="0"/>
          </a:p>
        </p:txBody>
      </p:sp>
      <p:sp>
        <p:nvSpPr>
          <p:cNvPr id="27" name="Flecha: a la derecha 26">
            <a:extLst>
              <a:ext uri="{FF2B5EF4-FFF2-40B4-BE49-F238E27FC236}">
                <a16:creationId xmlns:a16="http://schemas.microsoft.com/office/drawing/2014/main" id="{C1A3597D-EF8A-3855-E21B-6576E0A52F6E}"/>
              </a:ext>
            </a:extLst>
          </p:cNvPr>
          <p:cNvSpPr/>
          <p:nvPr/>
        </p:nvSpPr>
        <p:spPr>
          <a:xfrm>
            <a:off x="3571580" y="2932906"/>
            <a:ext cx="629239" cy="304800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C"/>
          </a:p>
        </p:txBody>
      </p:sp>
      <p:sp>
        <p:nvSpPr>
          <p:cNvPr id="28" name="Flecha: a la derecha 27">
            <a:extLst>
              <a:ext uri="{FF2B5EF4-FFF2-40B4-BE49-F238E27FC236}">
                <a16:creationId xmlns:a16="http://schemas.microsoft.com/office/drawing/2014/main" id="{45692304-8706-3DB4-4C2F-5E80B8137A2E}"/>
              </a:ext>
            </a:extLst>
          </p:cNvPr>
          <p:cNvSpPr/>
          <p:nvPr/>
        </p:nvSpPr>
        <p:spPr>
          <a:xfrm>
            <a:off x="7213470" y="2965621"/>
            <a:ext cx="629239" cy="304800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372736513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object 2">
            <a:extLst>
              <a:ext uri="{FF2B5EF4-FFF2-40B4-BE49-F238E27FC236}">
                <a16:creationId xmlns:a16="http://schemas.microsoft.com/office/drawing/2014/main" id="{0B5767B9-FC7E-7109-5DBE-9FB2BDCAA3B6}"/>
              </a:ext>
            </a:extLst>
          </p:cNvPr>
          <p:cNvGrpSpPr/>
          <p:nvPr/>
        </p:nvGrpSpPr>
        <p:grpSpPr>
          <a:xfrm>
            <a:off x="0" y="-1"/>
            <a:ext cx="12192000" cy="6856413"/>
            <a:chOff x="0" y="0"/>
            <a:chExt cx="12192000" cy="6057900"/>
          </a:xfrm>
        </p:grpSpPr>
        <p:sp>
          <p:nvSpPr>
            <p:cNvPr id="6" name="object 3">
              <a:extLst>
                <a:ext uri="{FF2B5EF4-FFF2-40B4-BE49-F238E27FC236}">
                  <a16:creationId xmlns:a16="http://schemas.microsoft.com/office/drawing/2014/main" id="{34536508-96CB-B5DB-E8A5-EFEC02CB1ED8}"/>
                </a:ext>
              </a:extLst>
            </p:cNvPr>
            <p:cNvSpPr/>
            <p:nvPr/>
          </p:nvSpPr>
          <p:spPr>
            <a:xfrm>
              <a:off x="0" y="76199"/>
              <a:ext cx="12192000" cy="5981700"/>
            </a:xfrm>
            <a:custGeom>
              <a:avLst/>
              <a:gdLst/>
              <a:ahLst/>
              <a:cxnLst/>
              <a:rect l="l" t="t" r="r" b="b"/>
              <a:pathLst>
                <a:path w="12192000" h="5981700">
                  <a:moveTo>
                    <a:pt x="0" y="5981699"/>
                  </a:moveTo>
                  <a:lnTo>
                    <a:pt x="12191999" y="5981699"/>
                  </a:lnTo>
                  <a:lnTo>
                    <a:pt x="12191999" y="0"/>
                  </a:lnTo>
                  <a:lnTo>
                    <a:pt x="0" y="0"/>
                  </a:lnTo>
                  <a:lnTo>
                    <a:pt x="0" y="5981699"/>
                  </a:lnTo>
                  <a:close/>
                </a:path>
              </a:pathLst>
            </a:custGeom>
            <a:solidFill>
              <a:srgbClr val="F0F4F7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7" name="object 4">
              <a:extLst>
                <a:ext uri="{FF2B5EF4-FFF2-40B4-BE49-F238E27FC236}">
                  <a16:creationId xmlns:a16="http://schemas.microsoft.com/office/drawing/2014/main" id="{08107403-9853-90CF-04A9-A7D96A0ACE29}"/>
                </a:ext>
              </a:extLst>
            </p:cNvPr>
            <p:cNvSpPr/>
            <p:nvPr/>
          </p:nvSpPr>
          <p:spPr>
            <a:xfrm>
              <a:off x="0" y="0"/>
              <a:ext cx="12192000" cy="76200"/>
            </a:xfrm>
            <a:custGeom>
              <a:avLst/>
              <a:gdLst/>
              <a:ahLst/>
              <a:cxnLst/>
              <a:rect l="l" t="t" r="r" b="b"/>
              <a:pathLst>
                <a:path w="12192000" h="76200">
                  <a:moveTo>
                    <a:pt x="12191999" y="76199"/>
                  </a:moveTo>
                  <a:lnTo>
                    <a:pt x="0" y="76199"/>
                  </a:lnTo>
                  <a:lnTo>
                    <a:pt x="0" y="0"/>
                  </a:lnTo>
                  <a:lnTo>
                    <a:pt x="12191999" y="0"/>
                  </a:lnTo>
                  <a:lnTo>
                    <a:pt x="12191999" y="76199"/>
                  </a:lnTo>
                  <a:close/>
                </a:path>
              </a:pathLst>
            </a:custGeom>
            <a:solidFill>
              <a:srgbClr val="0A539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8" name="object 5">
            <a:extLst>
              <a:ext uri="{FF2B5EF4-FFF2-40B4-BE49-F238E27FC236}">
                <a16:creationId xmlns:a16="http://schemas.microsoft.com/office/drawing/2014/main" id="{58A3C762-0282-E5BF-12B7-FC0E0C0D001D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685800" y="510183"/>
            <a:ext cx="8585200" cy="42832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408940">
              <a:lnSpc>
                <a:spcPct val="100000"/>
              </a:lnSpc>
              <a:spcBef>
                <a:spcPts val="100"/>
              </a:spcBef>
            </a:pPr>
            <a:r>
              <a:rPr lang="es-MX" spc="-60" dirty="0">
                <a:solidFill>
                  <a:srgbClr val="0070C0"/>
                </a:solidFill>
              </a:rPr>
              <a:t>Guía pasos para definir tu agente IA</a:t>
            </a:r>
            <a:endParaRPr spc="-25" dirty="0">
              <a:solidFill>
                <a:srgbClr val="0070C0"/>
              </a:solidFill>
            </a:endParaRPr>
          </a:p>
        </p:txBody>
      </p:sp>
      <p:sp>
        <p:nvSpPr>
          <p:cNvPr id="9" name="object 9">
            <a:extLst>
              <a:ext uri="{FF2B5EF4-FFF2-40B4-BE49-F238E27FC236}">
                <a16:creationId xmlns:a16="http://schemas.microsoft.com/office/drawing/2014/main" id="{8F6928F3-82CD-E116-66F1-AC6727FE288F}"/>
              </a:ext>
            </a:extLst>
          </p:cNvPr>
          <p:cNvSpPr/>
          <p:nvPr/>
        </p:nvSpPr>
        <p:spPr>
          <a:xfrm>
            <a:off x="609600" y="1904205"/>
            <a:ext cx="2819400" cy="4224347"/>
          </a:xfrm>
          <a:custGeom>
            <a:avLst/>
            <a:gdLst/>
            <a:ahLst/>
            <a:cxnLst/>
            <a:rect l="l" t="t" r="r" b="b"/>
            <a:pathLst>
              <a:path w="3486150" h="4457700">
                <a:moveTo>
                  <a:pt x="3414953" y="4457699"/>
                </a:moveTo>
                <a:lnTo>
                  <a:pt x="71196" y="4457699"/>
                </a:lnTo>
                <a:lnTo>
                  <a:pt x="66240" y="4457211"/>
                </a:lnTo>
                <a:lnTo>
                  <a:pt x="29705" y="4442077"/>
                </a:lnTo>
                <a:lnTo>
                  <a:pt x="3885" y="4406037"/>
                </a:lnTo>
                <a:lnTo>
                  <a:pt x="0" y="4386502"/>
                </a:lnTo>
                <a:lnTo>
                  <a:pt x="0" y="4381499"/>
                </a:lnTo>
                <a:lnTo>
                  <a:pt x="0" y="71196"/>
                </a:lnTo>
                <a:lnTo>
                  <a:pt x="15621" y="29705"/>
                </a:lnTo>
                <a:lnTo>
                  <a:pt x="51661" y="3885"/>
                </a:lnTo>
                <a:lnTo>
                  <a:pt x="71196" y="0"/>
                </a:lnTo>
                <a:lnTo>
                  <a:pt x="3414953" y="0"/>
                </a:lnTo>
                <a:lnTo>
                  <a:pt x="3456444" y="15621"/>
                </a:lnTo>
                <a:lnTo>
                  <a:pt x="3482263" y="51661"/>
                </a:lnTo>
                <a:lnTo>
                  <a:pt x="3486149" y="71196"/>
                </a:lnTo>
                <a:lnTo>
                  <a:pt x="3486149" y="4386502"/>
                </a:lnTo>
                <a:lnTo>
                  <a:pt x="3470526" y="4427993"/>
                </a:lnTo>
                <a:lnTo>
                  <a:pt x="3434487" y="4453813"/>
                </a:lnTo>
                <a:lnTo>
                  <a:pt x="3419907" y="4457211"/>
                </a:lnTo>
                <a:lnTo>
                  <a:pt x="3414953" y="4457699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pPr lvl="3" algn="l"/>
            <a:r>
              <a:rPr lang="es-MX" b="1" i="1" dirty="0"/>
              <a:t>Definir de la forma mas detallada lo que necesitas que el agente te ayude a realizar.</a:t>
            </a:r>
          </a:p>
          <a:p>
            <a:pPr lvl="2"/>
            <a:endParaRPr lang="es-MX" dirty="0"/>
          </a:p>
          <a:p>
            <a:pPr lvl="2"/>
            <a:r>
              <a:rPr lang="es-MX" dirty="0"/>
              <a:t>Similar cuando buscar comprar o construir una casa:</a:t>
            </a:r>
          </a:p>
          <a:p>
            <a:pPr lvl="2"/>
            <a:endParaRPr lang="es-MX" dirty="0"/>
          </a:p>
          <a:p>
            <a:pPr lvl="2"/>
            <a:r>
              <a:rPr lang="es-MX" dirty="0"/>
              <a:t>Necesidades:</a:t>
            </a:r>
          </a:p>
          <a:p>
            <a:pPr lvl="2"/>
            <a:r>
              <a:rPr lang="es-MX" dirty="0"/>
              <a:t>1 sala</a:t>
            </a:r>
          </a:p>
          <a:p>
            <a:pPr lvl="2"/>
            <a:r>
              <a:rPr lang="es-MX" dirty="0"/>
              <a:t>1 comedor</a:t>
            </a:r>
          </a:p>
          <a:p>
            <a:pPr lvl="2"/>
            <a:r>
              <a:rPr lang="es-MX" dirty="0"/>
              <a:t>1 habitación master</a:t>
            </a:r>
          </a:p>
          <a:p>
            <a:pPr lvl="2"/>
            <a:r>
              <a:rPr lang="es-MX" dirty="0"/>
              <a:t>3 habitaciones</a:t>
            </a:r>
          </a:p>
          <a:p>
            <a:pPr lvl="2"/>
            <a:r>
              <a:rPr lang="es-MX" dirty="0"/>
              <a:t>2 parqueaderos</a:t>
            </a:r>
            <a:endParaRPr dirty="0"/>
          </a:p>
        </p:txBody>
      </p:sp>
      <p:sp>
        <p:nvSpPr>
          <p:cNvPr id="10" name="object 9">
            <a:extLst>
              <a:ext uri="{FF2B5EF4-FFF2-40B4-BE49-F238E27FC236}">
                <a16:creationId xmlns:a16="http://schemas.microsoft.com/office/drawing/2014/main" id="{2B17D6E5-C29E-E1E6-199D-5269D960D4CB}"/>
              </a:ext>
            </a:extLst>
          </p:cNvPr>
          <p:cNvSpPr/>
          <p:nvPr/>
        </p:nvSpPr>
        <p:spPr>
          <a:xfrm>
            <a:off x="4419600" y="1885342"/>
            <a:ext cx="2819400" cy="4224347"/>
          </a:xfrm>
          <a:custGeom>
            <a:avLst/>
            <a:gdLst/>
            <a:ahLst/>
            <a:cxnLst/>
            <a:rect l="l" t="t" r="r" b="b"/>
            <a:pathLst>
              <a:path w="3486150" h="4457700">
                <a:moveTo>
                  <a:pt x="3414953" y="4457699"/>
                </a:moveTo>
                <a:lnTo>
                  <a:pt x="71196" y="4457699"/>
                </a:lnTo>
                <a:lnTo>
                  <a:pt x="66240" y="4457211"/>
                </a:lnTo>
                <a:lnTo>
                  <a:pt x="29705" y="4442077"/>
                </a:lnTo>
                <a:lnTo>
                  <a:pt x="3885" y="4406037"/>
                </a:lnTo>
                <a:lnTo>
                  <a:pt x="0" y="4386502"/>
                </a:lnTo>
                <a:lnTo>
                  <a:pt x="0" y="4381499"/>
                </a:lnTo>
                <a:lnTo>
                  <a:pt x="0" y="71196"/>
                </a:lnTo>
                <a:lnTo>
                  <a:pt x="15621" y="29705"/>
                </a:lnTo>
                <a:lnTo>
                  <a:pt x="51661" y="3885"/>
                </a:lnTo>
                <a:lnTo>
                  <a:pt x="71196" y="0"/>
                </a:lnTo>
                <a:lnTo>
                  <a:pt x="3414953" y="0"/>
                </a:lnTo>
                <a:lnTo>
                  <a:pt x="3456444" y="15621"/>
                </a:lnTo>
                <a:lnTo>
                  <a:pt x="3482263" y="51661"/>
                </a:lnTo>
                <a:lnTo>
                  <a:pt x="3486149" y="71196"/>
                </a:lnTo>
                <a:lnTo>
                  <a:pt x="3486149" y="4386502"/>
                </a:lnTo>
                <a:lnTo>
                  <a:pt x="3470526" y="4427993"/>
                </a:lnTo>
                <a:lnTo>
                  <a:pt x="3434487" y="4453813"/>
                </a:lnTo>
                <a:lnTo>
                  <a:pt x="3419907" y="4457211"/>
                </a:lnTo>
                <a:lnTo>
                  <a:pt x="3414953" y="4457699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pPr lvl="3" algn="l"/>
            <a:r>
              <a:rPr lang="es-MX" b="1" i="1" dirty="0"/>
              <a:t>Prepararte para aprende a elaborar el flujo con una herramienta de integración.</a:t>
            </a:r>
          </a:p>
          <a:p>
            <a:pPr lvl="2"/>
            <a:r>
              <a:rPr lang="es-MX" b="1" i="1" dirty="0"/>
              <a:t>Analizar costo beneficio de tu tiempo</a:t>
            </a:r>
          </a:p>
          <a:p>
            <a:pPr lvl="2"/>
            <a:endParaRPr lang="es-MX" dirty="0"/>
          </a:p>
          <a:p>
            <a:pPr lvl="2"/>
            <a:endParaRPr lang="es-MX" dirty="0"/>
          </a:p>
          <a:p>
            <a:pPr lvl="2"/>
            <a:r>
              <a:rPr lang="es-MX" dirty="0"/>
              <a:t>Cuando el Arquitecto te realizara los planos de tu casa según lo que tu requieres.</a:t>
            </a:r>
            <a:endParaRPr dirty="0"/>
          </a:p>
        </p:txBody>
      </p:sp>
      <p:sp>
        <p:nvSpPr>
          <p:cNvPr id="11" name="object 9">
            <a:extLst>
              <a:ext uri="{FF2B5EF4-FFF2-40B4-BE49-F238E27FC236}">
                <a16:creationId xmlns:a16="http://schemas.microsoft.com/office/drawing/2014/main" id="{C076EF15-8361-1BD4-4FFF-85395BEC0BBB}"/>
              </a:ext>
            </a:extLst>
          </p:cNvPr>
          <p:cNvSpPr/>
          <p:nvPr/>
        </p:nvSpPr>
        <p:spPr>
          <a:xfrm>
            <a:off x="8297159" y="1847486"/>
            <a:ext cx="2819400" cy="4224347"/>
          </a:xfrm>
          <a:custGeom>
            <a:avLst/>
            <a:gdLst/>
            <a:ahLst/>
            <a:cxnLst/>
            <a:rect l="l" t="t" r="r" b="b"/>
            <a:pathLst>
              <a:path w="3486150" h="4457700">
                <a:moveTo>
                  <a:pt x="3414953" y="4457699"/>
                </a:moveTo>
                <a:lnTo>
                  <a:pt x="71196" y="4457699"/>
                </a:lnTo>
                <a:lnTo>
                  <a:pt x="66240" y="4457211"/>
                </a:lnTo>
                <a:lnTo>
                  <a:pt x="29705" y="4442077"/>
                </a:lnTo>
                <a:lnTo>
                  <a:pt x="3885" y="4406037"/>
                </a:lnTo>
                <a:lnTo>
                  <a:pt x="0" y="4386502"/>
                </a:lnTo>
                <a:lnTo>
                  <a:pt x="0" y="4381499"/>
                </a:lnTo>
                <a:lnTo>
                  <a:pt x="0" y="71196"/>
                </a:lnTo>
                <a:lnTo>
                  <a:pt x="15621" y="29705"/>
                </a:lnTo>
                <a:lnTo>
                  <a:pt x="51661" y="3885"/>
                </a:lnTo>
                <a:lnTo>
                  <a:pt x="71196" y="0"/>
                </a:lnTo>
                <a:lnTo>
                  <a:pt x="3414953" y="0"/>
                </a:lnTo>
                <a:lnTo>
                  <a:pt x="3456444" y="15621"/>
                </a:lnTo>
                <a:lnTo>
                  <a:pt x="3482263" y="51661"/>
                </a:lnTo>
                <a:lnTo>
                  <a:pt x="3486149" y="71196"/>
                </a:lnTo>
                <a:lnTo>
                  <a:pt x="3486149" y="4386502"/>
                </a:lnTo>
                <a:lnTo>
                  <a:pt x="3470526" y="4427993"/>
                </a:lnTo>
                <a:lnTo>
                  <a:pt x="3434487" y="4453813"/>
                </a:lnTo>
                <a:lnTo>
                  <a:pt x="3419907" y="4457211"/>
                </a:lnTo>
                <a:lnTo>
                  <a:pt x="3414953" y="4457699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pPr lvl="3" algn="l"/>
            <a:r>
              <a:rPr lang="es-MX" b="1" i="1" dirty="0"/>
              <a:t>Poner a funcionar tu flujo sea en un formulario web chat, en WhatsApp, dentro de un programa o de forma interna.</a:t>
            </a:r>
          </a:p>
          <a:p>
            <a:pPr lvl="2"/>
            <a:endParaRPr lang="es-MX" dirty="0"/>
          </a:p>
          <a:p>
            <a:pPr lvl="2"/>
            <a:endParaRPr lang="es-MX" dirty="0"/>
          </a:p>
          <a:p>
            <a:pPr lvl="2"/>
            <a:r>
              <a:rPr lang="es-MX" dirty="0"/>
              <a:t>El Arquitecto realiza la construcción de la casa y te la entrega.</a:t>
            </a:r>
            <a:endParaRPr dirty="0"/>
          </a:p>
        </p:txBody>
      </p:sp>
      <p:sp>
        <p:nvSpPr>
          <p:cNvPr id="12" name="object 5">
            <a:extLst>
              <a:ext uri="{FF2B5EF4-FFF2-40B4-BE49-F238E27FC236}">
                <a16:creationId xmlns:a16="http://schemas.microsoft.com/office/drawing/2014/main" id="{2C4D4067-E236-FA0A-BB3F-1E9026DF9ECE}"/>
              </a:ext>
            </a:extLst>
          </p:cNvPr>
          <p:cNvSpPr txBox="1">
            <a:spLocks/>
          </p:cNvSpPr>
          <p:nvPr/>
        </p:nvSpPr>
        <p:spPr>
          <a:xfrm>
            <a:off x="652806" y="1340441"/>
            <a:ext cx="2057400" cy="42832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>
            <a:lvl1pPr>
              <a:defRPr sz="2700" b="1" i="0">
                <a:solidFill>
                  <a:srgbClr val="1F2937"/>
                </a:solidFill>
                <a:latin typeface="DejaVu Sans"/>
                <a:ea typeface="+mj-ea"/>
                <a:cs typeface="DejaVu Sans"/>
              </a:defRPr>
            </a:lvl1pPr>
          </a:lstStyle>
          <a:p>
            <a:pPr marL="408940">
              <a:spcBef>
                <a:spcPts val="100"/>
              </a:spcBef>
            </a:pPr>
            <a:r>
              <a:rPr lang="es-MX" spc="-60" dirty="0">
                <a:solidFill>
                  <a:srgbClr val="FF0000"/>
                </a:solidFill>
                <a:latin typeface="Arial Black" panose="020B0A04020102020204" pitchFamily="34" charset="0"/>
              </a:rPr>
              <a:t>Paso 1</a:t>
            </a:r>
          </a:p>
        </p:txBody>
      </p:sp>
      <p:sp>
        <p:nvSpPr>
          <p:cNvPr id="13" name="object 5">
            <a:extLst>
              <a:ext uri="{FF2B5EF4-FFF2-40B4-BE49-F238E27FC236}">
                <a16:creationId xmlns:a16="http://schemas.microsoft.com/office/drawing/2014/main" id="{21BDAD26-DE0C-957F-CA6F-9AF095DD18CF}"/>
              </a:ext>
            </a:extLst>
          </p:cNvPr>
          <p:cNvSpPr txBox="1">
            <a:spLocks/>
          </p:cNvSpPr>
          <p:nvPr/>
        </p:nvSpPr>
        <p:spPr>
          <a:xfrm>
            <a:off x="4572000" y="1340441"/>
            <a:ext cx="2057400" cy="42832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>
            <a:lvl1pPr>
              <a:defRPr sz="2700" b="1" i="0">
                <a:solidFill>
                  <a:srgbClr val="1F2937"/>
                </a:solidFill>
                <a:latin typeface="DejaVu Sans"/>
                <a:ea typeface="+mj-ea"/>
                <a:cs typeface="DejaVu Sans"/>
              </a:defRPr>
            </a:lvl1pPr>
          </a:lstStyle>
          <a:p>
            <a:pPr marL="408940">
              <a:spcBef>
                <a:spcPts val="100"/>
              </a:spcBef>
            </a:pPr>
            <a:r>
              <a:rPr lang="es-MX" spc="-60" dirty="0">
                <a:solidFill>
                  <a:srgbClr val="FF0000"/>
                </a:solidFill>
                <a:latin typeface="Arial Black" panose="020B0A04020102020204" pitchFamily="34" charset="0"/>
              </a:rPr>
              <a:t>Paso 2</a:t>
            </a:r>
          </a:p>
        </p:txBody>
      </p:sp>
      <p:sp>
        <p:nvSpPr>
          <p:cNvPr id="14" name="object 5">
            <a:extLst>
              <a:ext uri="{FF2B5EF4-FFF2-40B4-BE49-F238E27FC236}">
                <a16:creationId xmlns:a16="http://schemas.microsoft.com/office/drawing/2014/main" id="{B6A65911-8D64-AD6C-E51F-EC6B336A6CD3}"/>
              </a:ext>
            </a:extLst>
          </p:cNvPr>
          <p:cNvSpPr txBox="1">
            <a:spLocks/>
          </p:cNvSpPr>
          <p:nvPr/>
        </p:nvSpPr>
        <p:spPr>
          <a:xfrm>
            <a:off x="8678159" y="1340441"/>
            <a:ext cx="2057400" cy="42832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>
            <a:lvl1pPr>
              <a:defRPr sz="2700" b="1" i="0">
                <a:solidFill>
                  <a:srgbClr val="1F2937"/>
                </a:solidFill>
                <a:latin typeface="DejaVu Sans"/>
                <a:ea typeface="+mj-ea"/>
                <a:cs typeface="DejaVu Sans"/>
              </a:defRPr>
            </a:lvl1pPr>
          </a:lstStyle>
          <a:p>
            <a:pPr marL="408940">
              <a:spcBef>
                <a:spcPts val="100"/>
              </a:spcBef>
            </a:pPr>
            <a:r>
              <a:rPr lang="es-MX" spc="-60" dirty="0">
                <a:solidFill>
                  <a:srgbClr val="FF0000"/>
                </a:solidFill>
                <a:latin typeface="Arial Black" panose="020B0A04020102020204" pitchFamily="34" charset="0"/>
              </a:rPr>
              <a:t>Paso 3</a:t>
            </a:r>
          </a:p>
        </p:txBody>
      </p:sp>
    </p:spTree>
    <p:extLst>
      <p:ext uri="{BB962C8B-B14F-4D97-AF65-F5344CB8AC3E}">
        <p14:creationId xmlns:p14="http://schemas.microsoft.com/office/powerpoint/2010/main" val="31578656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88</TotalTime>
  <Words>981</Words>
  <Application>Microsoft Office PowerPoint</Application>
  <PresentationFormat>Personalizado</PresentationFormat>
  <Paragraphs>149</Paragraphs>
  <Slides>11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11</vt:i4>
      </vt:variant>
    </vt:vector>
  </HeadingPairs>
  <TitlesOfParts>
    <vt:vector size="15" baseType="lpstr">
      <vt:lpstr>Arial Black</vt:lpstr>
      <vt:lpstr>Calibri</vt:lpstr>
      <vt:lpstr>DejaVu Sans</vt:lpstr>
      <vt:lpstr>Office Theme</vt:lpstr>
      <vt:lpstr>Efecto de la Inteligencia Artificial en los Contadores</vt:lpstr>
      <vt:lpstr>¿Qué es la Inteligencia Artificial?</vt:lpstr>
      <vt:lpstr>Presentación de PowerPoint</vt:lpstr>
      <vt:lpstr>Estado actual de la contabilidad</vt:lpstr>
      <vt:lpstr>Impacto de la IA en la contabilidad</vt:lpstr>
      <vt:lpstr>¿Qué es un Agente IA?</vt:lpstr>
      <vt:lpstr>Características de los Agentes IA</vt:lpstr>
      <vt:lpstr>Esquema guía para construir un Agente IA</vt:lpstr>
      <vt:lpstr>Guía pasos para definir tu agente IA</vt:lpstr>
      <vt:lpstr>Presentación de PowerPoint</vt:lpstr>
      <vt:lpstr>Conclusiones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ASUS</dc:creator>
  <cp:lastModifiedBy>ASUS</cp:lastModifiedBy>
  <cp:revision>25</cp:revision>
  <dcterms:created xsi:type="dcterms:W3CDTF">2025-07-19T03:16:14Z</dcterms:created>
  <dcterms:modified xsi:type="dcterms:W3CDTF">2025-07-19T04:46:53Z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2025-07-19T00:00:00Z</vt:filetime>
  </property>
  <property fmtid="{D5CDD505-2E9C-101B-9397-08002B2CF9AE}" pid="3" name="Producer">
    <vt:lpwstr>pypdf</vt:lpwstr>
  </property>
  <property fmtid="{D5CDD505-2E9C-101B-9397-08002B2CF9AE}" pid="4" name="LastSaved">
    <vt:filetime>2025-07-19T00:00:00Z</vt:filetime>
  </property>
</Properties>
</file>